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://youtube.com/edpovey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://qrcode.kaywa.com" TargetMode="External"/><Relationship Id="rId5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png"/><Relationship Id="rId3" Type="http://schemas.openxmlformats.org/officeDocument/2006/relationships/hyperlink" Target="http://www.edwardpovey.weebly.com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tif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3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233" name="Text"/>
          <p:cNvSpPr txBox="1"/>
          <p:nvPr/>
        </p:nvSpPr>
        <p:spPr>
          <a:xfrm>
            <a:off x="2221498" y="2995083"/>
            <a:ext cx="9530682" cy="6074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spcBef>
                <a:spcPts val="22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4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34" name="Name chain game…"/>
          <p:cNvSpPr txBox="1"/>
          <p:nvPr/>
        </p:nvSpPr>
        <p:spPr>
          <a:xfrm>
            <a:off x="2221498" y="2995083"/>
            <a:ext cx="8447377" cy="5837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Name chain game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About me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 + videos + Kakao chat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Introduction to the course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About next week</a:t>
            </a:r>
          </a:p>
        </p:txBody>
      </p:sp>
      <p:sp>
        <p:nvSpPr>
          <p:cNvPr id="235" name="Email: edpovey@hotmail.co.uk…"/>
          <p:cNvSpPr txBox="1"/>
          <p:nvPr/>
        </p:nvSpPr>
        <p:spPr>
          <a:xfrm>
            <a:off x="2221498" y="8027672"/>
            <a:ext cx="9530682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236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reenshot 2022-03-07 at 16.10.37.png" descr="Screenshot 2022-03-07 at 16.10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198" y="0"/>
            <a:ext cx="7462787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Listening &amp; Speaking for Young Learners"/>
          <p:cNvSpPr txBox="1"/>
          <p:nvPr/>
        </p:nvSpPr>
        <p:spPr>
          <a:xfrm>
            <a:off x="120435" y="83455"/>
            <a:ext cx="355509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2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Listening &amp; Speaking for Young Learners</a:t>
            </a:r>
          </a:p>
        </p:txBody>
      </p:sp>
      <p:sp>
        <p:nvSpPr>
          <p:cNvPr id="274" name="Schedule"/>
          <p:cNvSpPr txBox="1"/>
          <p:nvPr/>
        </p:nvSpPr>
        <p:spPr>
          <a:xfrm>
            <a:off x="120435" y="904722"/>
            <a:ext cx="355509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Schedule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Week 3"/>
          <p:cNvSpPr txBox="1"/>
          <p:nvPr/>
        </p:nvSpPr>
        <p:spPr>
          <a:xfrm>
            <a:off x="1610442" y="7648197"/>
            <a:ext cx="16432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3</a:t>
            </a:r>
          </a:p>
        </p:txBody>
      </p:sp>
      <p:pic>
        <p:nvPicPr>
          <p:cNvPr id="277" name="Screenshot 2023-03-07 at 3.44.44 PM.png" descr="Screenshot 2023-03-07 at 3.44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877" y="1971877"/>
            <a:ext cx="4208079" cy="5339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creenshot 2023-03-07 at 3.45.00 PM.png" descr="Screenshot 2023-03-07 at 3.45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6839" y="1971877"/>
            <a:ext cx="3597759" cy="5339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creenshot 2023-03-07 at 3.45.25 PM.png" descr="Screenshot 2023-03-07 at 3.45.2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0481" y="1940723"/>
            <a:ext cx="3748742" cy="540206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ading assignments (3 examples)"/>
          <p:cNvSpPr txBox="1"/>
          <p:nvPr/>
        </p:nvSpPr>
        <p:spPr>
          <a:xfrm>
            <a:off x="438343" y="1178113"/>
            <a:ext cx="719992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Reading assignments (3 examples)</a:t>
            </a:r>
          </a:p>
        </p:txBody>
      </p:sp>
      <p:sp>
        <p:nvSpPr>
          <p:cNvPr id="281" name="Week 4"/>
          <p:cNvSpPr txBox="1"/>
          <p:nvPr/>
        </p:nvSpPr>
        <p:spPr>
          <a:xfrm>
            <a:off x="5789244" y="7648197"/>
            <a:ext cx="16432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4</a:t>
            </a:r>
          </a:p>
        </p:txBody>
      </p:sp>
      <p:sp>
        <p:nvSpPr>
          <p:cNvPr id="282" name="Week 5"/>
          <p:cNvSpPr txBox="1"/>
          <p:nvPr/>
        </p:nvSpPr>
        <p:spPr>
          <a:xfrm>
            <a:off x="9738377" y="7648197"/>
            <a:ext cx="164328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>
              <a:defRPr sz="31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Week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opic next week:…"/>
          <p:cNvSpPr txBox="1"/>
          <p:nvPr>
            <p:ph type="title"/>
          </p:nvPr>
        </p:nvSpPr>
        <p:spPr>
          <a:xfrm>
            <a:off x="411293" y="5143002"/>
            <a:ext cx="12169514" cy="7065172"/>
          </a:xfrm>
          <a:prstGeom prst="rect">
            <a:avLst/>
          </a:prstGeom>
        </p:spPr>
        <p:txBody>
          <a:bodyPr anchor="t"/>
          <a:lstStyle/>
          <a:p>
            <a:pPr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Topic next week:</a:t>
            </a:r>
          </a:p>
          <a:p>
            <a:pPr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lesson and activity demonstrations </a:t>
            </a:r>
          </a:p>
          <a:p>
            <a:pPr algn="l">
              <a:defRPr sz="3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There is </a:t>
            </a:r>
            <a:r>
              <a:rPr b="1"/>
              <a:t>no</a:t>
            </a:r>
            <a:r>
              <a:t> reading task due in Week 2.</a:t>
            </a:r>
          </a:p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3 (March 19)</a:t>
            </a:r>
          </a:p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>
              <a:defRPr sz="32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 chapter 1 from “Teaching English to Children in Asia” by David Paul. See HUFS e-class and my site for the homework task. 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898" y="454421"/>
            <a:ext cx="7713370" cy="4338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978" y="130766"/>
            <a:ext cx="4491389" cy="350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2005, English teacher in Barcelona + completed TESOL Cert.…"/>
          <p:cNvSpPr txBox="1"/>
          <p:nvPr>
            <p:ph type="body" idx="1"/>
          </p:nvPr>
        </p:nvSpPr>
        <p:spPr>
          <a:xfrm>
            <a:off x="824996" y="4800465"/>
            <a:ext cx="13350464" cy="451581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551447" indent="-551447" algn="l">
              <a:spcBef>
                <a:spcPts val="25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1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00">
                <a:uFill>
                  <a:solidFill>
                    <a:srgbClr val="444444"/>
                  </a:solidFill>
                </a:uFill>
              </a:rPr>
              <a:t>2005, English teacher in Barcelona + completed TESOL Cert.</a:t>
            </a:r>
            <a:endParaRPr sz="3300">
              <a:uFill>
                <a:solidFill>
                  <a:srgbClr val="444444"/>
                </a:solidFill>
              </a:uFill>
            </a:endParaRPr>
          </a:p>
          <a:p>
            <a:pPr marL="551447" indent="-551447" algn="l">
              <a:spcBef>
                <a:spcPts val="25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1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00">
                <a:uFill>
                  <a:solidFill>
                    <a:srgbClr val="444444"/>
                  </a:solidFill>
                </a:uFill>
              </a:rPr>
              <a:t>2006, came to Korea</a:t>
            </a:r>
            <a:endParaRPr sz="3300">
              <a:uFill>
                <a:solidFill>
                  <a:srgbClr val="444444"/>
                </a:solidFill>
              </a:uFill>
            </a:endParaRPr>
          </a:p>
          <a:p>
            <a:pPr marL="551447" indent="-551447" algn="l">
              <a:spcBef>
                <a:spcPts val="25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1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00">
                <a:uFill>
                  <a:solidFill>
                    <a:srgbClr val="444444"/>
                  </a:solidFill>
                </a:uFill>
              </a:rPr>
              <a:t>Taught all ages at language academies</a:t>
            </a:r>
            <a:endParaRPr sz="3300">
              <a:uFill>
                <a:solidFill>
                  <a:srgbClr val="444444"/>
                </a:solidFill>
              </a:uFill>
            </a:endParaRPr>
          </a:p>
          <a:p>
            <a:pPr marL="551447" indent="-551447" algn="l">
              <a:spcBef>
                <a:spcPts val="25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1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00">
                <a:uFill>
                  <a:solidFill>
                    <a:srgbClr val="444444"/>
                  </a:solidFill>
                </a:uFill>
              </a:rPr>
              <a:t>2010, completed MA TESOL in UK</a:t>
            </a:r>
            <a:endParaRPr sz="3300">
              <a:uFill>
                <a:solidFill>
                  <a:srgbClr val="444444"/>
                </a:solidFill>
              </a:uFill>
            </a:endParaRPr>
          </a:p>
          <a:p>
            <a:pPr marL="551447" indent="-551447" algn="l">
              <a:spcBef>
                <a:spcPts val="25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1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00">
                <a:uFill>
                  <a:solidFill>
                    <a:srgbClr val="444444"/>
                  </a:solidFill>
                </a:uFill>
              </a:rPr>
              <a:t>Taught at Seoul National University of Education</a:t>
            </a:r>
            <a:endParaRPr sz="3300">
              <a:uFill>
                <a:solidFill>
                  <a:srgbClr val="444444"/>
                </a:solidFill>
              </a:uFill>
            </a:endParaRPr>
          </a:p>
          <a:p>
            <a:pPr marL="551447" indent="-551447" algn="l">
              <a:spcBef>
                <a:spcPts val="25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19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300">
                <a:uFill>
                  <a:solidFill>
                    <a:srgbClr val="444444"/>
                  </a:solidFill>
                </a:uFill>
              </a:rPr>
              <a:t>2013, moved to HUFS</a:t>
            </a:r>
          </a:p>
        </p:txBody>
      </p:sp>
      <p:sp>
        <p:nvSpPr>
          <p:cNvPr id="240" name="Introduction"/>
          <p:cNvSpPr txBox="1"/>
          <p:nvPr/>
        </p:nvSpPr>
        <p:spPr>
          <a:xfrm>
            <a:off x="854504" y="3777704"/>
            <a:ext cx="577685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49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00">
                <a:uFillTx/>
              </a:defRPr>
            </a:pPr>
            <a:r>
              <a:rPr sz="4900">
                <a:uFill>
                  <a:solidFill>
                    <a:srgbClr val="525252"/>
                  </a:solidFill>
                </a:uFill>
              </a:rPr>
              <a:t>Introduction</a:t>
            </a:r>
          </a:p>
        </p:txBody>
      </p:sp>
      <p:sp>
        <p:nvSpPr>
          <p:cNvPr id="241" name="Edward"/>
          <p:cNvSpPr txBox="1"/>
          <p:nvPr/>
        </p:nvSpPr>
        <p:spPr>
          <a:xfrm rot="21060000">
            <a:off x="1368052" y="1711934"/>
            <a:ext cx="301332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59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500">
                <a:uFillTx/>
              </a:defRPr>
            </a:pPr>
            <a:r>
              <a:rPr sz="5900">
                <a:uFill>
                  <a:solidFill>
                    <a:srgbClr val="525252"/>
                  </a:solidFill>
                </a:uFill>
              </a:rPr>
              <a:t>Edward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"/>
          <p:cNvSpPr/>
          <p:nvPr/>
        </p:nvSpPr>
        <p:spPr>
          <a:xfrm>
            <a:off x="388022" y="5603978"/>
            <a:ext cx="12216056" cy="2943566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50785" tIns="50785" rIns="50785" bIns="50785" anchor="ctr"/>
          <a:lstStyle/>
          <a:p>
            <a:pPr indent="0">
              <a:defRPr sz="1100"/>
            </a:pPr>
          </a:p>
        </p:txBody>
      </p:sp>
      <p:pic>
        <p:nvPicPr>
          <p:cNvPr id="244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1723" y="5523347"/>
            <a:ext cx="4042279" cy="315045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membering names…"/>
          <p:cNvSpPr txBox="1"/>
          <p:nvPr/>
        </p:nvSpPr>
        <p:spPr>
          <a:xfrm>
            <a:off x="676875" y="5894657"/>
            <a:ext cx="6627511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Name Chain game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remembering names</a:t>
            </a:r>
            <a:endParaRPr sz="1900">
              <a:solidFill>
                <a:srgbClr val="000000"/>
              </a:solidFill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900">
              <a:solidFill>
                <a:srgbClr val="000000"/>
              </a:solidFill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‘English Edward’, </a:t>
            </a:r>
            <a:endParaRPr sz="1900">
              <a:solidFill>
                <a:srgbClr val="000000"/>
              </a:solidFill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‘Pirate Peter’......</a:t>
            </a:r>
          </a:p>
        </p:txBody>
      </p:sp>
      <p:pic>
        <p:nvPicPr>
          <p:cNvPr id="246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624" y="2027230"/>
            <a:ext cx="4042278" cy="285513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n 'icebreaker' is an activity, game, or task that is used to warm up the conversation among learners and help them to introduce themselves."/>
          <p:cNvSpPr txBox="1"/>
          <p:nvPr>
            <p:ph type="body" sz="quarter" idx="1"/>
          </p:nvPr>
        </p:nvSpPr>
        <p:spPr>
          <a:xfrm>
            <a:off x="4745541" y="2277869"/>
            <a:ext cx="6030882" cy="3288629"/>
          </a:xfrm>
          <a:prstGeom prst="rect">
            <a:avLst/>
          </a:prstGeom>
        </p:spPr>
        <p:txBody>
          <a:bodyPr/>
          <a:lstStyle>
            <a:lvl1pPr marL="0" indent="0"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0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 'icebreaker' is an activity, game, or task that is used to warm up the conversation among learners and help them to introduce themselves.</a:t>
            </a:r>
          </a:p>
        </p:txBody>
      </p:sp>
      <p:sp>
        <p:nvSpPr>
          <p:cNvPr id="248" name="Icebreakers"/>
          <p:cNvSpPr txBox="1"/>
          <p:nvPr/>
        </p:nvSpPr>
        <p:spPr>
          <a:xfrm>
            <a:off x="-147062" y="400744"/>
            <a:ext cx="577685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7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Icebreakers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Icebreakers"/>
          <p:cNvSpPr txBox="1"/>
          <p:nvPr/>
        </p:nvSpPr>
        <p:spPr>
          <a:xfrm>
            <a:off x="213548" y="688610"/>
            <a:ext cx="1256500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43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Tongue Twisters (alliteration)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1905000"/>
            <a:ext cx="8890000" cy="593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cebreakers"/>
          <p:cNvSpPr txBox="1"/>
          <p:nvPr/>
        </p:nvSpPr>
        <p:spPr>
          <a:xfrm>
            <a:off x="213548" y="688610"/>
            <a:ext cx="1256500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43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Tongue Twisters (alliteration)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645" y="1828800"/>
            <a:ext cx="9796810" cy="7355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creenshot 2021-09-09 at 15.20.26.png" descr="Screenshot 2021-09-09 at 15.20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9" y="5687"/>
            <a:ext cx="12972702" cy="9729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My Youtube:…"/>
          <p:cNvSpPr txBox="1"/>
          <p:nvPr/>
        </p:nvSpPr>
        <p:spPr>
          <a:xfrm>
            <a:off x="462152" y="6330005"/>
            <a:ext cx="8182523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My Youtube: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3400" u="sng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uFillTx/>
                <a:hlinkClick r:id="rId2" invalidUrl="" action="" tgtFrame="" tooltip="" history="1" highlightClick="0" endSnd="0"/>
              </a:rPr>
              <a:t>youtube.com/edpovey</a:t>
            </a:r>
            <a:r>
              <a:t> </a:t>
            </a:r>
            <a:br/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 search for “Edward TESOL”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 use your camera with this QR Code:</a:t>
            </a:r>
          </a:p>
        </p:txBody>
      </p:sp>
      <p:sp>
        <p:nvSpPr>
          <p:cNvPr id="259" name="Rectangle"/>
          <p:cNvSpPr/>
          <p:nvPr/>
        </p:nvSpPr>
        <p:spPr>
          <a:xfrm>
            <a:off x="8572512" y="4387265"/>
            <a:ext cx="4097404" cy="4968157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50733" tIns="50733" rIns="50733" bIns="50733" anchor="ctr"/>
          <a:lstStyle/>
          <a:p>
            <a:pPr marR="0" algn="ctr" defTabSz="583439">
              <a:defRPr sz="20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0" name="Screen Shot 2017-11-21 at 12.12.17 PM.png" descr="Screen Shot 2017-11-21 at 12.12.1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2512" y="2795910"/>
            <a:ext cx="4097404" cy="4075435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QR code made with:…"/>
          <p:cNvSpPr txBox="1"/>
          <p:nvPr/>
        </p:nvSpPr>
        <p:spPr>
          <a:xfrm>
            <a:off x="9070897" y="7104771"/>
            <a:ext cx="3232044" cy="200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/>
          <a:p>
            <a:pPr marR="0" indent="0" defTabSz="457198">
              <a:defRPr b="1" sz="26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QR code made with:</a:t>
            </a:r>
          </a:p>
          <a:p>
            <a:pPr marR="0" indent="0" defTabSz="457198">
              <a:defRPr b="1" sz="26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  <a:br/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qrcode.kaywa.com</a:t>
            </a:r>
          </a:p>
          <a:p>
            <a:pPr marR="0" indent="0" defTabSz="457198">
              <a:defRPr b="1" sz="26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7198">
              <a:defRPr b="1" sz="26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(select static code)</a:t>
            </a:r>
          </a:p>
        </p:txBody>
      </p:sp>
      <p:pic>
        <p:nvPicPr>
          <p:cNvPr id="262" name="Screenshot 2022-03-03 at 13.17.33.png" descr="Screenshot 2022-03-03 at 13.17.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5567" y="134504"/>
            <a:ext cx="7877027" cy="6056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080" y="356093"/>
            <a:ext cx="8339054" cy="519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I will give you some time to explore.…"/>
          <p:cNvSpPr txBox="1"/>
          <p:nvPr/>
        </p:nvSpPr>
        <p:spPr>
          <a:xfrm>
            <a:off x="545554" y="7098806"/>
            <a:ext cx="1229446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sz="3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will give you some time to explore.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sz="3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sz="3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Go to:</a:t>
            </a:r>
          </a:p>
          <a:p>
            <a:pPr marL="472281" marR="0" indent="-472281">
              <a:buSzPct val="145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sz="3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Links</a:t>
            </a:r>
            <a:r>
              <a:t> page and view some of the resources. </a:t>
            </a:r>
          </a:p>
          <a:p>
            <a:pPr marL="472281" marR="0" indent="-472281">
              <a:buSzPct val="145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sz="3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Go to </a:t>
            </a:r>
            <a:r>
              <a:rPr b="1" u="sng"/>
              <a:t>TESOL menu</a:t>
            </a:r>
            <a:r>
              <a:t> and take a look around!</a:t>
            </a:r>
          </a:p>
        </p:txBody>
      </p:sp>
      <p:sp>
        <p:nvSpPr>
          <p:cNvPr id="266" name="My website: www.edwardtesol.com"/>
          <p:cNvSpPr txBox="1"/>
          <p:nvPr/>
        </p:nvSpPr>
        <p:spPr>
          <a:xfrm>
            <a:off x="540267" y="5904143"/>
            <a:ext cx="807447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My website: </a:t>
            </a: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www.edwardtesol.com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ease join this chat group.…"/>
          <p:cNvSpPr txBox="1"/>
          <p:nvPr/>
        </p:nvSpPr>
        <p:spPr>
          <a:xfrm>
            <a:off x="512952" y="6075419"/>
            <a:ext cx="11347337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Please join this chat group.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GSTESOL YL LS s23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8084" y="-694853"/>
            <a:ext cx="10160001" cy="501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7664.PNG" descr="IMG_766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2070" y="3625254"/>
            <a:ext cx="60960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