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png"/><Relationship Id="rId3" Type="http://schemas.openxmlformats.org/officeDocument/2006/relationships/hyperlink" Target="http://www.edwardpovey.weebly.com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4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youtube.com/edpovey" TargetMode="External"/><Relationship Id="rId3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9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tif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://myparadigmshift.org/101-ways-to-line-up-a-group-a-classic-team-building-and-icebreaker-activity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5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357" name="Email: edpovey@hotmail.co.uk…"/>
          <p:cNvSpPr txBox="1"/>
          <p:nvPr/>
        </p:nvSpPr>
        <p:spPr>
          <a:xfrm>
            <a:off x="2221498" y="8027672"/>
            <a:ext cx="9530682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358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359" name="Review…"/>
          <p:cNvSpPr txBox="1"/>
          <p:nvPr/>
        </p:nvSpPr>
        <p:spPr>
          <a:xfrm>
            <a:off x="2183686" y="3122078"/>
            <a:ext cx="9530682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Speaking activity examples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Modeling and scaffolding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Bloom’s Taxonomy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homework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tar Game Icebreaker"/>
          <p:cNvSpPr txBox="1"/>
          <p:nvPr/>
        </p:nvSpPr>
        <p:spPr>
          <a:xfrm>
            <a:off x="393351" y="2182903"/>
            <a:ext cx="791815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Star Game</a:t>
            </a:r>
          </a:p>
        </p:txBody>
      </p:sp>
      <p:pic>
        <p:nvPicPr>
          <p:cNvPr id="399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561" y="4379683"/>
            <a:ext cx="4599396" cy="460086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Line up game…"/>
          <p:cNvSpPr txBox="1"/>
          <p:nvPr/>
        </p:nvSpPr>
        <p:spPr>
          <a:xfrm>
            <a:off x="3319004" y="2301678"/>
            <a:ext cx="115668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26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Here are 5 answers about me.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26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You need to guess the question!</a:t>
            </a:r>
          </a:p>
        </p:txBody>
      </p:sp>
      <p:sp>
        <p:nvSpPr>
          <p:cNvPr id="401" name="England"/>
          <p:cNvSpPr txBox="1"/>
          <p:nvPr/>
        </p:nvSpPr>
        <p:spPr>
          <a:xfrm>
            <a:off x="4695087" y="3703240"/>
            <a:ext cx="2525544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riding a bike</a:t>
            </a:r>
          </a:p>
        </p:txBody>
      </p:sp>
      <p:sp>
        <p:nvSpPr>
          <p:cNvPr id="402" name="Oliver"/>
          <p:cNvSpPr txBox="1"/>
          <p:nvPr/>
        </p:nvSpPr>
        <p:spPr>
          <a:xfrm>
            <a:off x="8204179" y="4413514"/>
            <a:ext cx="1270414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Oliver</a:t>
            </a:r>
          </a:p>
        </p:txBody>
      </p:sp>
      <p:sp>
        <p:nvSpPr>
          <p:cNvPr id="403" name="15 years"/>
          <p:cNvSpPr txBox="1"/>
          <p:nvPr/>
        </p:nvSpPr>
        <p:spPr>
          <a:xfrm>
            <a:off x="8364835" y="8091718"/>
            <a:ext cx="1715076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18 years</a:t>
            </a:r>
          </a:p>
        </p:txBody>
      </p:sp>
      <p:sp>
        <p:nvSpPr>
          <p:cNvPr id="404" name="pajeon"/>
          <p:cNvSpPr txBox="1"/>
          <p:nvPr/>
        </p:nvSpPr>
        <p:spPr>
          <a:xfrm>
            <a:off x="3251479" y="8506046"/>
            <a:ext cx="1443092" cy="609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pajeon</a:t>
            </a:r>
          </a:p>
        </p:txBody>
      </p:sp>
      <p:sp>
        <p:nvSpPr>
          <p:cNvPr id="405" name="Gwangjang market"/>
          <p:cNvSpPr txBox="1"/>
          <p:nvPr/>
        </p:nvSpPr>
        <p:spPr>
          <a:xfrm>
            <a:off x="1399693" y="5850643"/>
            <a:ext cx="3380500" cy="111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Gwangjang market</a:t>
            </a:r>
          </a:p>
        </p:txBody>
      </p:sp>
      <p:sp>
        <p:nvSpPr>
          <p:cNvPr id="406" name="What…"/>
          <p:cNvSpPr txBox="1"/>
          <p:nvPr/>
        </p:nvSpPr>
        <p:spPr>
          <a:xfrm>
            <a:off x="10786106" y="378188"/>
            <a:ext cx="1929252" cy="3657468"/>
          </a:xfrm>
          <a:prstGeom prst="rect">
            <a:avLst/>
          </a:prstGeom>
          <a:solidFill>
            <a:srgbClr val="FFFC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When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Who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Why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</a:t>
            </a:r>
          </a:p>
        </p:txBody>
      </p:sp>
      <p:pic>
        <p:nvPicPr>
          <p:cNvPr id="407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225" y="187758"/>
            <a:ext cx="2081886" cy="1470475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Icebreakers"/>
          <p:cNvSpPr txBox="1"/>
          <p:nvPr/>
        </p:nvSpPr>
        <p:spPr>
          <a:xfrm>
            <a:off x="1310543" y="611418"/>
            <a:ext cx="577662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4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Icebreakers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Questions"/>
          <p:cNvSpPr txBox="1"/>
          <p:nvPr/>
        </p:nvSpPr>
        <p:spPr>
          <a:xfrm>
            <a:off x="5215570" y="1574505"/>
            <a:ext cx="256096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Questions</a:t>
            </a:r>
          </a:p>
        </p:txBody>
      </p:sp>
      <p:sp>
        <p:nvSpPr>
          <p:cNvPr id="411" name="“Modeling” means to “show”. Why is it important to show activities and show language to the students before they do an activity or use language?…"/>
          <p:cNvSpPr txBox="1"/>
          <p:nvPr/>
        </p:nvSpPr>
        <p:spPr>
          <a:xfrm>
            <a:off x="1155405" y="2722526"/>
            <a:ext cx="10681290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 defTabSz="583534">
              <a:defRPr sz="39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</a:t>
            </a:r>
            <a:r>
              <a:rPr b="1"/>
              <a:t>Modeling</a:t>
            </a:r>
            <a:r>
              <a:t>” means to show or demonstrate. </a:t>
            </a: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do we need to demonstrate for learners? Make a list.</a:t>
            </a: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>
                    <a:lumOff val="-8078"/>
                  </a:schemeClr>
                </a:solidFill>
              </a:rPr>
              <a:t>“</a:t>
            </a:r>
            <a:r>
              <a:rPr b="1">
                <a:solidFill>
                  <a:schemeClr val="accent5">
                    <a:lumOff val="-8078"/>
                  </a:schemeClr>
                </a:solidFill>
              </a:rPr>
              <a:t>Scaffolding</a:t>
            </a:r>
            <a:r>
              <a:rPr>
                <a:solidFill>
                  <a:schemeClr val="accent5">
                    <a:lumOff val="-8078"/>
                  </a:schemeClr>
                </a:solidFill>
              </a:rPr>
              <a:t>” is the support that we provide for students.</a:t>
            </a:r>
            <a:r>
              <a:t> </a:t>
            </a: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kind of support can we provide for learners?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Modeling"/>
          <p:cNvSpPr txBox="1"/>
          <p:nvPr/>
        </p:nvSpPr>
        <p:spPr>
          <a:xfrm>
            <a:off x="5181802" y="1750868"/>
            <a:ext cx="2763963" cy="75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4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Modeling</a:t>
            </a:r>
          </a:p>
        </p:txBody>
      </p:sp>
      <p:sp>
        <p:nvSpPr>
          <p:cNvPr id="414" name="Language"/>
          <p:cNvSpPr txBox="1"/>
          <p:nvPr/>
        </p:nvSpPr>
        <p:spPr>
          <a:xfrm>
            <a:off x="1530310" y="5479640"/>
            <a:ext cx="3827013" cy="74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defTabSz="583534">
              <a:defRPr b="1" sz="4600">
                <a:solidFill>
                  <a:schemeClr val="accent1">
                    <a:lumOff val="-7647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Language</a:t>
            </a:r>
          </a:p>
        </p:txBody>
      </p:sp>
      <p:sp>
        <p:nvSpPr>
          <p:cNvPr id="415" name="Activities"/>
          <p:cNvSpPr txBox="1"/>
          <p:nvPr/>
        </p:nvSpPr>
        <p:spPr>
          <a:xfrm>
            <a:off x="8786243" y="5479640"/>
            <a:ext cx="3827014" cy="74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defTabSz="583534">
              <a:defRPr b="1" sz="4600">
                <a:solidFill>
                  <a:schemeClr val="accent1">
                    <a:lumOff val="-7647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Activities</a:t>
            </a:r>
          </a:p>
        </p:txBody>
      </p:sp>
      <p:sp>
        <p:nvSpPr>
          <p:cNvPr id="416" name="Line"/>
          <p:cNvSpPr/>
          <p:nvPr/>
        </p:nvSpPr>
        <p:spPr>
          <a:xfrm flipH="1">
            <a:off x="3153120" y="2691759"/>
            <a:ext cx="3137241" cy="2640638"/>
          </a:xfrm>
          <a:prstGeom prst="line">
            <a:avLst/>
          </a:prstGeom>
          <a:ln w="1016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7" name="Line"/>
          <p:cNvSpPr/>
          <p:nvPr/>
        </p:nvSpPr>
        <p:spPr>
          <a:xfrm>
            <a:off x="6620560" y="2690688"/>
            <a:ext cx="2953999" cy="2642926"/>
          </a:xfrm>
          <a:prstGeom prst="line">
            <a:avLst/>
          </a:prstGeom>
          <a:ln w="1016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8" name="There are two things teachers need to model."/>
          <p:cNvSpPr txBox="1"/>
          <p:nvPr/>
        </p:nvSpPr>
        <p:spPr>
          <a:xfrm>
            <a:off x="1040754" y="607507"/>
            <a:ext cx="10910591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/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There are </a:t>
            </a:r>
            <a:r>
              <a:rPr b="1" u="sng"/>
              <a:t>two</a:t>
            </a:r>
            <a:r>
              <a:t> things teachers need to model.</a:t>
            </a:r>
          </a:p>
        </p:txBody>
      </p:sp>
      <p:sp>
        <p:nvSpPr>
          <p:cNvPr id="419" name="Language input, Examples…"/>
          <p:cNvSpPr txBox="1"/>
          <p:nvPr/>
        </p:nvSpPr>
        <p:spPr>
          <a:xfrm>
            <a:off x="1032288" y="6623797"/>
            <a:ext cx="5460286" cy="26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 anchor="ctr">
            <a:spAutoFit/>
          </a:bodyPr>
          <a:lstStyle/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Language input, Examples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Stories, TPR, Dialogues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Questions + Answers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Pronunciation, Spelling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Etc. </a:t>
            </a:r>
          </a:p>
        </p:txBody>
      </p:sp>
      <p:sp>
        <p:nvSpPr>
          <p:cNvPr id="420" name="Steps…"/>
          <p:cNvSpPr txBox="1"/>
          <p:nvPr/>
        </p:nvSpPr>
        <p:spPr>
          <a:xfrm>
            <a:off x="8593022" y="6368579"/>
            <a:ext cx="2361779" cy="310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/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Steps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Materials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Instructions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Rules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Outcome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he teacher is a model (but not clothes!)"/>
          <p:cNvSpPr txBox="1"/>
          <p:nvPr/>
        </p:nvSpPr>
        <p:spPr>
          <a:xfrm>
            <a:off x="1678204" y="8684707"/>
            <a:ext cx="963569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teacher is a model (but not clothes!)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815" y="372533"/>
            <a:ext cx="5370471" cy="8067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caffolding in construction"/>
          <p:cNvSpPr txBox="1"/>
          <p:nvPr/>
        </p:nvSpPr>
        <p:spPr>
          <a:xfrm>
            <a:off x="1462557" y="7344450"/>
            <a:ext cx="4598575" cy="127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in construction</a:t>
            </a:r>
          </a:p>
        </p:txBody>
      </p:sp>
      <p:pic>
        <p:nvPicPr>
          <p:cNvPr id="426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4012" y="2812509"/>
            <a:ext cx="2815664" cy="4231961"/>
          </a:xfrm>
          <a:prstGeom prst="rect">
            <a:avLst/>
          </a:prstGeom>
          <a:ln w="3175"/>
        </p:spPr>
      </p:pic>
      <p:sp>
        <p:nvSpPr>
          <p:cNvPr id="427" name="Rectangle"/>
          <p:cNvSpPr/>
          <p:nvPr/>
        </p:nvSpPr>
        <p:spPr>
          <a:xfrm>
            <a:off x="7829124" y="4556071"/>
            <a:ext cx="2802263" cy="2403169"/>
          </a:xfrm>
          <a:prstGeom prst="rect">
            <a:avLst/>
          </a:prstGeom>
          <a:solidFill>
            <a:srgbClr val="70BF41"/>
          </a:solidFill>
          <a:ln w="3175">
            <a:solidFill>
              <a:srgbClr val="000000"/>
            </a:solidFill>
          </a:ln>
        </p:spPr>
        <p:txBody>
          <a:bodyPr lIns="38112" tIns="38112" rIns="38112" bIns="38112" anchor="ctr"/>
          <a:lstStyle/>
          <a:p>
            <a:pPr marL="40593" marR="40593" indent="0" defTabSz="456679">
              <a:defRPr sz="900"/>
            </a:pPr>
          </a:p>
        </p:txBody>
      </p:sp>
      <p:sp>
        <p:nvSpPr>
          <p:cNvPr id="428" name="Triangle"/>
          <p:cNvSpPr/>
          <p:nvPr/>
        </p:nvSpPr>
        <p:spPr>
          <a:xfrm flipH="1" rot="10800000">
            <a:off x="7835045" y="4538636"/>
            <a:ext cx="2788676" cy="2438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7568320" y="4568282"/>
            <a:ext cx="2" cy="2378748"/>
          </a:xfrm>
          <a:prstGeom prst="line">
            <a:avLst/>
          </a:prstGeom>
          <a:ln w="114300">
            <a:solidFill>
              <a:schemeClr val="accent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marR="0" indent="0" defTabSz="456679">
              <a:defRPr sz="9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0" name="scaffolding from the teacher"/>
          <p:cNvSpPr txBox="1"/>
          <p:nvPr/>
        </p:nvSpPr>
        <p:spPr>
          <a:xfrm>
            <a:off x="7834841" y="4523092"/>
            <a:ext cx="1361047" cy="116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from the teacher</a:t>
            </a:r>
          </a:p>
        </p:txBody>
      </p:sp>
      <p:sp>
        <p:nvSpPr>
          <p:cNvPr id="431" name="learner development"/>
          <p:cNvSpPr txBox="1"/>
          <p:nvPr/>
        </p:nvSpPr>
        <p:spPr>
          <a:xfrm>
            <a:off x="8223673" y="6289348"/>
            <a:ext cx="2013166" cy="92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algn="ctr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learner development</a:t>
            </a:r>
          </a:p>
        </p:txBody>
      </p:sp>
      <p:sp>
        <p:nvSpPr>
          <p:cNvPr id="432" name="Scaffolding in education"/>
          <p:cNvSpPr txBox="1"/>
          <p:nvPr/>
        </p:nvSpPr>
        <p:spPr>
          <a:xfrm>
            <a:off x="6930968" y="7310583"/>
            <a:ext cx="4598576" cy="127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in education</a:t>
            </a:r>
          </a:p>
        </p:txBody>
      </p:sp>
      <p:sp>
        <p:nvSpPr>
          <p:cNvPr id="433" name="scaffolding from the teacher"/>
          <p:cNvSpPr txBox="1"/>
          <p:nvPr/>
        </p:nvSpPr>
        <p:spPr>
          <a:xfrm>
            <a:off x="9228016" y="4523092"/>
            <a:ext cx="1411815" cy="116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algn="r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from the teacher</a:t>
            </a:r>
          </a:p>
        </p:txBody>
      </p:sp>
      <p:sp>
        <p:nvSpPr>
          <p:cNvPr id="434" name="Scaffolding = support"/>
          <p:cNvSpPr txBox="1"/>
          <p:nvPr/>
        </p:nvSpPr>
        <p:spPr>
          <a:xfrm>
            <a:off x="2516824" y="1013366"/>
            <a:ext cx="7958453" cy="66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= support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caffolding (in education) is the support the teacher provides for the learner. There are many ways to support learners.…"/>
          <p:cNvSpPr txBox="1"/>
          <p:nvPr/>
        </p:nvSpPr>
        <p:spPr>
          <a:xfrm>
            <a:off x="973943" y="947101"/>
            <a:ext cx="11044214" cy="784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spcBef>
                <a:spcPts val="1000"/>
              </a:spcBef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Scaffolding </a:t>
            </a:r>
            <a:r>
              <a:rPr b="0"/>
              <a:t>(in education)</a:t>
            </a:r>
            <a:r>
              <a:t> </a:t>
            </a:r>
            <a:r>
              <a:rPr b="0"/>
              <a:t>is the support the teacher provides for the learner. There are many ways to support learners.</a:t>
            </a:r>
            <a:endParaRPr b="0"/>
          </a:p>
          <a:p>
            <a:pPr marR="0" indent="0" defTabSz="583534">
              <a:spcBef>
                <a:spcPts val="1000"/>
              </a:spcBef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visual examples (images, diagrams…)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positive feedback and encouragement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pre-teaching vocabulary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simplifying classroom language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easy tasks —&gt; difficult tasks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using mimes to help comprehension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… and more!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caffolding is the support the teacher gives to the learner.…"/>
          <p:cNvSpPr txBox="1"/>
          <p:nvPr/>
        </p:nvSpPr>
        <p:spPr>
          <a:xfrm>
            <a:off x="2061078" y="365625"/>
            <a:ext cx="8869944" cy="66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Viewpoints of “scaffolding”</a:t>
            </a:r>
          </a:p>
        </p:txBody>
      </p:sp>
      <p:sp>
        <p:nvSpPr>
          <p:cNvPr id="439" name="scaffolding"/>
          <p:cNvSpPr txBox="1"/>
          <p:nvPr/>
        </p:nvSpPr>
        <p:spPr>
          <a:xfrm>
            <a:off x="10130625" y="5105326"/>
            <a:ext cx="1538659" cy="34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defTabSz="584200">
              <a:defRPr b="1" sz="16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scaffolding</a:t>
            </a:r>
          </a:p>
        </p:txBody>
      </p:sp>
      <p:sp>
        <p:nvSpPr>
          <p:cNvPr id="440" name="scaffolding"/>
          <p:cNvSpPr txBox="1"/>
          <p:nvPr/>
        </p:nvSpPr>
        <p:spPr>
          <a:xfrm>
            <a:off x="7910343" y="5105326"/>
            <a:ext cx="1538659" cy="34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defTabSz="584200">
              <a:defRPr b="1" sz="16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scaffolding</a:t>
            </a:r>
          </a:p>
        </p:txBody>
      </p:sp>
      <p:sp>
        <p:nvSpPr>
          <p:cNvPr id="441" name="Circle"/>
          <p:cNvSpPr/>
          <p:nvPr/>
        </p:nvSpPr>
        <p:spPr>
          <a:xfrm>
            <a:off x="5210099" y="1278698"/>
            <a:ext cx="6939148" cy="6939148"/>
          </a:xfrm>
          <a:prstGeom prst="ellipse">
            <a:avLst/>
          </a:prstGeom>
          <a:solidFill>
            <a:schemeClr val="accent1">
              <a:alpha val="86147"/>
            </a:schemeClr>
          </a:solidFill>
          <a:ln>
            <a:solidFill>
              <a:srgbClr val="000000">
                <a:alpha val="86147"/>
              </a:srgb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Circle"/>
          <p:cNvSpPr/>
          <p:nvPr/>
        </p:nvSpPr>
        <p:spPr>
          <a:xfrm>
            <a:off x="801806" y="1278698"/>
            <a:ext cx="6939148" cy="6939148"/>
          </a:xfrm>
          <a:prstGeom prst="ellipse">
            <a:avLst/>
          </a:prstGeom>
          <a:solidFill>
            <a:srgbClr val="52002C">
              <a:alpha val="77432"/>
            </a:srgbClr>
          </a:solidFill>
          <a:ln w="25400">
            <a:solidFill>
              <a:schemeClr val="accent1">
                <a:alpha val="77432"/>
              </a:scheme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Scaffolding is the support the teacher gives to the learner.…"/>
          <p:cNvSpPr txBox="1"/>
          <p:nvPr/>
        </p:nvSpPr>
        <p:spPr>
          <a:xfrm>
            <a:off x="795827" y="2176675"/>
            <a:ext cx="5167234" cy="233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theory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Bruner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Vygotsky</a:t>
            </a:r>
          </a:p>
        </p:txBody>
      </p:sp>
      <p:sp>
        <p:nvSpPr>
          <p:cNvPr id="444" name="Scaffolding is the support the teacher gives to the learner.…"/>
          <p:cNvSpPr txBox="1"/>
          <p:nvPr/>
        </p:nvSpPr>
        <p:spPr>
          <a:xfrm>
            <a:off x="1116006" y="5833459"/>
            <a:ext cx="4526876" cy="121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social interaction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ZPD</a:t>
            </a:r>
          </a:p>
        </p:txBody>
      </p:sp>
      <p:sp>
        <p:nvSpPr>
          <p:cNvPr id="445" name="Scaffolding is the support the teacher gives to the learner.…"/>
          <p:cNvSpPr txBox="1"/>
          <p:nvPr/>
        </p:nvSpPr>
        <p:spPr>
          <a:xfrm>
            <a:off x="7035760" y="2456075"/>
            <a:ext cx="5167234" cy="177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practice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Teachers</a:t>
            </a:r>
          </a:p>
        </p:txBody>
      </p:sp>
      <p:sp>
        <p:nvSpPr>
          <p:cNvPr id="446" name="Scaffolding is the support the teacher gives to the learner.…"/>
          <p:cNvSpPr txBox="1"/>
          <p:nvPr/>
        </p:nvSpPr>
        <p:spPr>
          <a:xfrm>
            <a:off x="7831759" y="5276776"/>
            <a:ext cx="3575236" cy="177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materials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lesson planning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activities</a:t>
            </a:r>
          </a:p>
        </p:txBody>
      </p:sp>
      <p:sp>
        <p:nvSpPr>
          <p:cNvPr id="447" name="Scaffolding is the support the teacher gives to the learner.…"/>
          <p:cNvSpPr txBox="1"/>
          <p:nvPr/>
        </p:nvSpPr>
        <p:spPr>
          <a:xfrm>
            <a:off x="5386162" y="4464639"/>
            <a:ext cx="2062692" cy="99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caretaker talk</a:t>
            </a:r>
          </a:p>
        </p:txBody>
      </p:sp>
      <p:sp>
        <p:nvSpPr>
          <p:cNvPr id="448" name="Scaffolding is the support the teacher gives to the learner.…"/>
          <p:cNvSpPr txBox="1"/>
          <p:nvPr/>
        </p:nvSpPr>
        <p:spPr>
          <a:xfrm>
            <a:off x="5386162" y="3095820"/>
            <a:ext cx="2062692" cy="99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guided discovery</a:t>
            </a:r>
          </a:p>
        </p:txBody>
      </p:sp>
      <p:sp>
        <p:nvSpPr>
          <p:cNvPr id="449" name="Scaffolding is the support the teacher gives to the learner.…"/>
          <p:cNvSpPr txBox="1"/>
          <p:nvPr/>
        </p:nvSpPr>
        <p:spPr>
          <a:xfrm>
            <a:off x="1095315" y="8622975"/>
            <a:ext cx="10801470" cy="9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sz="2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Look at this diagram. What does it mean? Discuss with a partner.</a:t>
            </a:r>
          </a:p>
        </p:txBody>
      </p:sp>
      <p:sp>
        <p:nvSpPr>
          <p:cNvPr id="450" name="Scaffolding is the support the teacher gives to the learner.…"/>
          <p:cNvSpPr txBox="1"/>
          <p:nvPr/>
        </p:nvSpPr>
        <p:spPr>
          <a:xfrm>
            <a:off x="5464704" y="5892726"/>
            <a:ext cx="2062692" cy="546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i+1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visual examples (images, diagrams…)"/>
          <p:cNvSpPr txBox="1"/>
          <p:nvPr/>
        </p:nvSpPr>
        <p:spPr>
          <a:xfrm>
            <a:off x="689428" y="2047111"/>
            <a:ext cx="11613244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visual examples (images, diagrams…)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873" y="3176834"/>
            <a:ext cx="5745486" cy="407122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87" y="4585834"/>
            <a:ext cx="7384380" cy="468499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455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628" t="9762" r="2628" b="5579"/>
          <a:stretch>
            <a:fillRect/>
          </a:stretch>
        </p:blipFill>
        <p:spPr>
          <a:xfrm>
            <a:off x="447377" y="3233008"/>
            <a:ext cx="6648186" cy="594052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positive feedback and encouragement"/>
          <p:cNvSpPr txBox="1"/>
          <p:nvPr/>
        </p:nvSpPr>
        <p:spPr>
          <a:xfrm>
            <a:off x="689428" y="2047111"/>
            <a:ext cx="10270638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0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positive feedback and encouragement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1701" y="3047510"/>
            <a:ext cx="5423111" cy="4067334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re-teaching vocabulary"/>
          <p:cNvSpPr txBox="1"/>
          <p:nvPr/>
        </p:nvSpPr>
        <p:spPr>
          <a:xfrm>
            <a:off x="689428" y="2047111"/>
            <a:ext cx="827958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pre-teaching vocabulary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331" y="3546453"/>
            <a:ext cx="3285067" cy="474509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038" y="4240897"/>
            <a:ext cx="4187972" cy="592395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5423" y="2676399"/>
            <a:ext cx="4042896" cy="572127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906" y="1144414"/>
            <a:ext cx="10866288" cy="676321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www.edwardtesol.com"/>
          <p:cNvSpPr txBox="1"/>
          <p:nvPr/>
        </p:nvSpPr>
        <p:spPr>
          <a:xfrm>
            <a:off x="1082133" y="8291743"/>
            <a:ext cx="520382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>
                  <a:solidFill>
                    <a:srgbClr val="444444"/>
                  </a:solidFill>
                </a:u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www.edwardtesol.com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implifying classroom language"/>
          <p:cNvSpPr txBox="1"/>
          <p:nvPr/>
        </p:nvSpPr>
        <p:spPr>
          <a:xfrm>
            <a:off x="689428" y="2047111"/>
            <a:ext cx="8279582" cy="148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simplifying classroom language</a:t>
            </a:r>
            <a:endParaRPr b="0"/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90" y="2922286"/>
            <a:ext cx="9381858" cy="4909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140" b="1445"/>
          <a:stretch>
            <a:fillRect/>
          </a:stretch>
        </p:blipFill>
        <p:spPr>
          <a:xfrm>
            <a:off x="6347766" y="5396819"/>
            <a:ext cx="6191951" cy="923438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using mimes to help comprehension"/>
          <p:cNvSpPr txBox="1"/>
          <p:nvPr/>
        </p:nvSpPr>
        <p:spPr>
          <a:xfrm>
            <a:off x="689428" y="2047111"/>
            <a:ext cx="1102073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using mimes to help comprehension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920" t="0" r="0" b="0"/>
          <a:stretch>
            <a:fillRect/>
          </a:stretch>
        </p:blipFill>
        <p:spPr>
          <a:xfrm>
            <a:off x="459851" y="2836994"/>
            <a:ext cx="5676647" cy="358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0138" y="5644920"/>
            <a:ext cx="6640168" cy="410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0953" y="3077510"/>
            <a:ext cx="4872038" cy="3105925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Question…"/>
          <p:cNvSpPr txBox="1"/>
          <p:nvPr/>
        </p:nvSpPr>
        <p:spPr>
          <a:xfrm>
            <a:off x="835303" y="2114923"/>
            <a:ext cx="9679583" cy="2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b="1" sz="4800" u="sng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Question</a:t>
            </a:r>
          </a:p>
          <a:p>
            <a:pPr marR="0" indent="0" defTabSz="583534">
              <a:defRPr sz="4800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R="0" indent="0" defTabSz="583534">
              <a:defRPr sz="4800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How are modeling and scaffolding related to each other?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ounded Rectangle"/>
          <p:cNvSpPr/>
          <p:nvPr/>
        </p:nvSpPr>
        <p:spPr>
          <a:xfrm>
            <a:off x="851081" y="4446338"/>
            <a:ext cx="6852330" cy="2814292"/>
          </a:xfrm>
          <a:prstGeom prst="roundRect">
            <a:avLst>
              <a:gd name="adj" fmla="val 18289"/>
            </a:avLst>
          </a:prstGeom>
          <a:solidFill>
            <a:schemeClr val="accent1">
              <a:satOff val="-36923"/>
              <a:lumOff val="30882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3" name="Rounded Rectangle"/>
          <p:cNvSpPr/>
          <p:nvPr/>
        </p:nvSpPr>
        <p:spPr>
          <a:xfrm>
            <a:off x="3842548" y="5835791"/>
            <a:ext cx="3197294" cy="1137893"/>
          </a:xfrm>
          <a:prstGeom prst="roundRect">
            <a:avLst>
              <a:gd name="adj" fmla="val 21106"/>
            </a:avLst>
          </a:prstGeom>
          <a:solidFill>
            <a:schemeClr val="accent4">
              <a:satOff val="-10819"/>
              <a:lumOff val="26666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4" name="Modeling"/>
          <p:cNvSpPr txBox="1"/>
          <p:nvPr/>
        </p:nvSpPr>
        <p:spPr>
          <a:xfrm>
            <a:off x="4610358" y="6126038"/>
            <a:ext cx="2103712" cy="5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</a:t>
            </a:r>
          </a:p>
        </p:txBody>
      </p:sp>
      <p:sp>
        <p:nvSpPr>
          <p:cNvPr id="485" name="Scaffolding"/>
          <p:cNvSpPr txBox="1"/>
          <p:nvPr/>
        </p:nvSpPr>
        <p:spPr>
          <a:xfrm>
            <a:off x="3267743" y="4715497"/>
            <a:ext cx="2559758" cy="55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ounded Rectangle"/>
          <p:cNvSpPr/>
          <p:nvPr/>
        </p:nvSpPr>
        <p:spPr>
          <a:xfrm>
            <a:off x="851081" y="4446338"/>
            <a:ext cx="6852330" cy="2814292"/>
          </a:xfrm>
          <a:prstGeom prst="roundRect">
            <a:avLst>
              <a:gd name="adj" fmla="val 18289"/>
            </a:avLst>
          </a:prstGeom>
          <a:solidFill>
            <a:schemeClr val="accent1">
              <a:satOff val="-36923"/>
              <a:lumOff val="30882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8" name="Rounded Rectangle"/>
          <p:cNvSpPr/>
          <p:nvPr/>
        </p:nvSpPr>
        <p:spPr>
          <a:xfrm>
            <a:off x="3842548" y="5835791"/>
            <a:ext cx="3197294" cy="1137893"/>
          </a:xfrm>
          <a:prstGeom prst="roundRect">
            <a:avLst>
              <a:gd name="adj" fmla="val 21106"/>
            </a:avLst>
          </a:prstGeom>
          <a:solidFill>
            <a:schemeClr val="accent4">
              <a:satOff val="-10819"/>
              <a:lumOff val="26666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9" name="Modeling"/>
          <p:cNvSpPr txBox="1"/>
          <p:nvPr/>
        </p:nvSpPr>
        <p:spPr>
          <a:xfrm>
            <a:off x="4610358" y="6126038"/>
            <a:ext cx="2103712" cy="5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</a:t>
            </a:r>
          </a:p>
        </p:txBody>
      </p:sp>
      <p:sp>
        <p:nvSpPr>
          <p:cNvPr id="490" name="Scaffolding"/>
          <p:cNvSpPr txBox="1"/>
          <p:nvPr/>
        </p:nvSpPr>
        <p:spPr>
          <a:xfrm>
            <a:off x="3267743" y="4715497"/>
            <a:ext cx="2559758" cy="55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</a:t>
            </a:r>
          </a:p>
        </p:txBody>
      </p:sp>
      <p:sp>
        <p:nvSpPr>
          <p:cNvPr id="491" name="Modeling is a type of scaffolding"/>
          <p:cNvSpPr txBox="1"/>
          <p:nvPr/>
        </p:nvSpPr>
        <p:spPr>
          <a:xfrm>
            <a:off x="1106768" y="7536579"/>
            <a:ext cx="6340957" cy="115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 anchor="ctr">
            <a:spAutoFit/>
          </a:bodyPr>
          <a:lstStyle>
            <a:lvl1pPr marR="0" indent="0" algn="ctr" defTabSz="583534">
              <a:defRPr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is a type of 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riangle"/>
          <p:cNvSpPr/>
          <p:nvPr/>
        </p:nvSpPr>
        <p:spPr>
          <a:xfrm>
            <a:off x="1956482" y="2682719"/>
            <a:ext cx="4666186" cy="3233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137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0" indent="0" algn="ctr" defTabSz="583534">
              <a:defRPr sz="3000">
                <a:solidFill>
                  <a:srgbClr val="874EFE"/>
                </a:solidFill>
                <a:uFillTx/>
              </a:defRPr>
            </a:pPr>
          </a:p>
        </p:txBody>
      </p:sp>
      <p:sp>
        <p:nvSpPr>
          <p:cNvPr id="494" name="Triangle"/>
          <p:cNvSpPr/>
          <p:nvPr/>
        </p:nvSpPr>
        <p:spPr>
          <a:xfrm>
            <a:off x="1956482" y="5200820"/>
            <a:ext cx="4666186" cy="323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137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495" name="Task sequencing. Example: Star Game"/>
          <p:cNvSpPr txBox="1"/>
          <p:nvPr/>
        </p:nvSpPr>
        <p:spPr>
          <a:xfrm>
            <a:off x="1726201" y="998772"/>
            <a:ext cx="953969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0" indent="0" algn="ctr" defTabSz="583534">
              <a:defRPr b="1" sz="4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 sequencing. </a:t>
            </a:r>
            <a:r>
              <a:rPr>
                <a:solidFill>
                  <a:srgbClr val="A6AAA9"/>
                </a:solidFill>
              </a:rPr>
              <a:t>Example:</a:t>
            </a:r>
            <a:r>
              <a:rPr>
                <a:solidFill>
                  <a:srgbClr val="525252"/>
                </a:solidFill>
              </a:rPr>
              <a:t> </a:t>
            </a:r>
            <a:r>
              <a:rPr>
                <a:solidFill>
                  <a:srgbClr val="874EFE"/>
                </a:solidFill>
              </a:rPr>
              <a:t>Star Game</a:t>
            </a:r>
          </a:p>
        </p:txBody>
      </p:sp>
      <p:sp>
        <p:nvSpPr>
          <p:cNvPr id="496" name="1. T explains…"/>
          <p:cNvSpPr txBox="1"/>
          <p:nvPr/>
        </p:nvSpPr>
        <p:spPr>
          <a:xfrm>
            <a:off x="6883609" y="2973920"/>
            <a:ext cx="5567921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T explains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T </a:t>
            </a:r>
            <a:r>
              <a:rPr u="sng"/>
              <a:t>models</a:t>
            </a:r>
            <a:r>
              <a:t> activity with Ss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students do the activity 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 T introduces Stage 2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5. students practice/prepare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6. students report to class</a:t>
            </a:r>
          </a:p>
        </p:txBody>
      </p:sp>
      <p:sp>
        <p:nvSpPr>
          <p:cNvPr id="497" name="T…"/>
          <p:cNvSpPr txBox="1"/>
          <p:nvPr/>
        </p:nvSpPr>
        <p:spPr>
          <a:xfrm>
            <a:off x="3890888" y="3333712"/>
            <a:ext cx="797373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T-Ss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S-S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S-S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Ss-T</a:t>
            </a:r>
          </a:p>
        </p:txBody>
      </p:sp>
      <p:sp>
        <p:nvSpPr>
          <p:cNvPr id="498" name="What does the triangle shape represent?"/>
          <p:cNvSpPr txBox="1"/>
          <p:nvPr/>
        </p:nvSpPr>
        <p:spPr>
          <a:xfrm>
            <a:off x="2841788" y="8835459"/>
            <a:ext cx="70134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algn="ctr" defTabSz="583534">
              <a:defRPr sz="30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What does the triangle shape represent?</a:t>
            </a:r>
          </a:p>
        </p:txBody>
      </p:sp>
      <p:sp>
        <p:nvSpPr>
          <p:cNvPr id="499" name="Line"/>
          <p:cNvSpPr/>
          <p:nvPr/>
        </p:nvSpPr>
        <p:spPr>
          <a:xfrm flipH="1" flipV="1">
            <a:off x="1652760" y="2669798"/>
            <a:ext cx="1" cy="5832096"/>
          </a:xfrm>
          <a:prstGeom prst="line">
            <a:avLst/>
          </a:prstGeom>
          <a:ln w="88900">
            <a:solidFill>
              <a:srgbClr val="535353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5"/>
      <p:bldP build="whole" bldLvl="1" animBg="1" rev="0" advAuto="0" spid="493" grpId="2"/>
      <p:bldP build="whole" bldLvl="1" animBg="1" rev="0" advAuto="0" spid="497" grpId="3"/>
      <p:bldP build="whole" bldLvl="1" animBg="1" rev="0" advAuto="0" spid="499" grpId="1"/>
      <p:bldP build="whole" bldLvl="1" animBg="1" rev="0" advAuto="0" spid="498" grpId="6"/>
      <p:bldP build="whole" bldLvl="1" animBg="1" rev="0" advAuto="0" spid="496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riangle"/>
          <p:cNvSpPr/>
          <p:nvPr/>
        </p:nvSpPr>
        <p:spPr>
          <a:xfrm flipH="1" rot="10800000">
            <a:off x="9174081" y="4132875"/>
            <a:ext cx="2408667" cy="206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ED719E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502" name="Triangle"/>
          <p:cNvSpPr/>
          <p:nvPr/>
        </p:nvSpPr>
        <p:spPr>
          <a:xfrm>
            <a:off x="9174081" y="4855883"/>
            <a:ext cx="2408667" cy="2569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874EFE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503" name="Teacher"/>
          <p:cNvSpPr txBox="1"/>
          <p:nvPr/>
        </p:nvSpPr>
        <p:spPr>
          <a:xfrm>
            <a:off x="9520681" y="4159408"/>
            <a:ext cx="1715469" cy="59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sz="36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Teacher</a:t>
            </a:r>
          </a:p>
        </p:txBody>
      </p:sp>
      <p:sp>
        <p:nvSpPr>
          <p:cNvPr id="504" name="Student"/>
          <p:cNvSpPr txBox="1"/>
          <p:nvPr/>
        </p:nvSpPr>
        <p:spPr>
          <a:xfrm>
            <a:off x="9543974" y="6604505"/>
            <a:ext cx="1665015" cy="59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sz="36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</a:t>
            </a:r>
          </a:p>
        </p:txBody>
      </p:sp>
      <p:sp>
        <p:nvSpPr>
          <p:cNvPr id="505" name="Line"/>
          <p:cNvSpPr/>
          <p:nvPr/>
        </p:nvSpPr>
        <p:spPr>
          <a:xfrm flipV="1">
            <a:off x="8858396" y="4161429"/>
            <a:ext cx="1" cy="3237398"/>
          </a:xfrm>
          <a:prstGeom prst="line">
            <a:avLst/>
          </a:prstGeom>
          <a:ln w="635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marR="0" indent="0" defTabSz="456679">
              <a:defRPr sz="9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06" name="The key to student-centered teaching is getting the students involved.…"/>
          <p:cNvSpPr txBox="1"/>
          <p:nvPr/>
        </p:nvSpPr>
        <p:spPr>
          <a:xfrm>
            <a:off x="782819" y="3018924"/>
            <a:ext cx="7218998" cy="493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The key to </a:t>
            </a:r>
            <a:r>
              <a:rPr b="1"/>
              <a:t>student-centered</a:t>
            </a:r>
            <a:r>
              <a:t> teaching is getting the students involved.</a:t>
            </a:r>
          </a:p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good teacher does </a:t>
            </a:r>
            <a:r>
              <a:rPr b="1"/>
              <a:t>less work</a:t>
            </a:r>
            <a:r>
              <a:t> than the students at the end of an activity or lesson.</a:t>
            </a:r>
          </a:p>
        </p:txBody>
      </p:sp>
      <p:sp>
        <p:nvSpPr>
          <p:cNvPr id="507" name="Responsibility"/>
          <p:cNvSpPr txBox="1"/>
          <p:nvPr/>
        </p:nvSpPr>
        <p:spPr>
          <a:xfrm>
            <a:off x="756815" y="1786401"/>
            <a:ext cx="4255220" cy="75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b="1" sz="4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Responsibility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“Tell me and I will forget.…"/>
          <p:cNvSpPr txBox="1"/>
          <p:nvPr>
            <p:ph type="body" idx="22"/>
          </p:nvPr>
        </p:nvSpPr>
        <p:spPr>
          <a:xfrm>
            <a:off x="740993" y="2255547"/>
            <a:ext cx="10471673" cy="2850283"/>
          </a:xfrm>
          <a:prstGeom prst="rect">
            <a:avLst/>
          </a:prstGeom>
          <a:solidFill>
            <a:srgbClr val="DDDDDD"/>
          </a:solidFill>
        </p:spPr>
        <p:txBody>
          <a:bodyPr wrap="square" anchor="t"/>
          <a:lstStyle/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“Tell me and I will forget.</a:t>
            </a:r>
          </a:p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Show me and I will remember.</a:t>
            </a:r>
          </a:p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Involve me and I will understand.</a:t>
            </a:r>
          </a:p>
          <a:p>
            <a:pPr>
              <a:defRPr b="1" sz="4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Step back and I will act.”</a:t>
            </a:r>
          </a:p>
        </p:txBody>
      </p:sp>
      <p:sp>
        <p:nvSpPr>
          <p:cNvPr id="510" name="Here is a famous quote.…"/>
          <p:cNvSpPr txBox="1"/>
          <p:nvPr/>
        </p:nvSpPr>
        <p:spPr>
          <a:xfrm>
            <a:off x="748589" y="721170"/>
            <a:ext cx="7612784" cy="154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Here is a famous quote. </a:t>
            </a:r>
          </a:p>
          <a:p>
            <a:pPr marR="0" indent="0" defTabSz="583534"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“I” refers to the learner.</a:t>
            </a:r>
          </a:p>
        </p:txBody>
      </p:sp>
      <p:sp>
        <p:nvSpPr>
          <p:cNvPr id="511" name="What can we learn from this?…"/>
          <p:cNvSpPr txBox="1"/>
          <p:nvPr/>
        </p:nvSpPr>
        <p:spPr>
          <a:xfrm>
            <a:off x="740992" y="5693831"/>
            <a:ext cx="10471675" cy="341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What can we learn from this?</a:t>
            </a: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Telling/Explaining is not enough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Showing (modeling) is an important step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Move towards Ss independence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Plan objectives from the Ss perspective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flection…"/>
          <p:cNvSpPr txBox="1"/>
          <p:nvPr/>
        </p:nvSpPr>
        <p:spPr>
          <a:xfrm>
            <a:off x="158746" y="3238937"/>
            <a:ext cx="12674608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is more difficult?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</a:t>
            </a:r>
            <a:r>
              <a:rPr u="sng"/>
              <a:t>Remembering</a:t>
            </a:r>
            <a:r>
              <a:t> information or </a:t>
            </a:r>
            <a:r>
              <a:rPr u="sng"/>
              <a:t>analysing</a:t>
            </a:r>
            <a:r>
              <a:t> information? 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</a:t>
            </a:r>
            <a:r>
              <a:rPr u="sng"/>
              <a:t>Evaluating</a:t>
            </a:r>
            <a:r>
              <a:t> information or </a:t>
            </a:r>
            <a:r>
              <a:rPr u="sng"/>
              <a:t>understanding</a:t>
            </a:r>
            <a:r>
              <a:t> information?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</a:t>
            </a:r>
            <a:r>
              <a:rPr u="sng"/>
              <a:t>Applying</a:t>
            </a:r>
            <a:r>
              <a:t> (using information) or </a:t>
            </a:r>
            <a:r>
              <a:rPr u="sng"/>
              <a:t>creating</a:t>
            </a:r>
            <a:r>
              <a:t> new information?</a:t>
            </a:r>
          </a:p>
        </p:txBody>
      </p:sp>
      <p:sp>
        <p:nvSpPr>
          <p:cNvPr id="514" name="Bloom’s taxonomy of thinking skills"/>
          <p:cNvSpPr txBox="1"/>
          <p:nvPr/>
        </p:nvSpPr>
        <p:spPr>
          <a:xfrm>
            <a:off x="826339" y="744579"/>
            <a:ext cx="113394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2452"/>
                </a:solidFill>
              </a:rPr>
              <a:t>Bloom’s Taxonomy </a:t>
            </a:r>
            <a:r>
              <a:rPr b="0"/>
              <a:t>is a classification of levels of thinking. This is useful for designing activities, lesson plans, and asking questions.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My Youtube: youtube.com/edpovey…"/>
          <p:cNvSpPr txBox="1"/>
          <p:nvPr/>
        </p:nvSpPr>
        <p:spPr>
          <a:xfrm>
            <a:off x="1291885" y="8366238"/>
            <a:ext cx="818252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My Youtube: </a:t>
            </a:r>
            <a:r>
              <a:rPr u="sng">
                <a:uFillTx/>
                <a:hlinkClick r:id="rId2" invalidUrl="" action="" tgtFrame="" tooltip="" history="1" highlightClick="0" endSnd="0"/>
              </a:rPr>
              <a:t>youtube.com/edpovey</a:t>
            </a:r>
            <a:r>
              <a:t>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 or search for “Edward TESOL”</a:t>
            </a:r>
          </a:p>
        </p:txBody>
      </p:sp>
      <p:pic>
        <p:nvPicPr>
          <p:cNvPr id="365" name="Screenshot 2022-03-03 at 13.17.33.png" descr="Screenshot 2022-03-03 at 13.17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7920" y="82845"/>
            <a:ext cx="10416260" cy="8009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870" y="-220490"/>
            <a:ext cx="13575840" cy="10181881"/>
          </a:xfrm>
          <a:prstGeom prst="rect">
            <a:avLst/>
          </a:prstGeom>
          <a:ln w="3175"/>
        </p:spPr>
      </p:pic>
      <p:sp>
        <p:nvSpPr>
          <p:cNvPr id="519" name="Reflection…"/>
          <p:cNvSpPr txBox="1"/>
          <p:nvPr/>
        </p:nvSpPr>
        <p:spPr>
          <a:xfrm>
            <a:off x="941642" y="2330450"/>
            <a:ext cx="11582409" cy="508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Reflection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(critical 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thinking)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_________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Summary</a:t>
            </a:r>
          </a:p>
        </p:txBody>
      </p:sp>
      <p:sp>
        <p:nvSpPr>
          <p:cNvPr id="520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705" y="2976804"/>
            <a:ext cx="7051489" cy="6051022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604"/>
          <p:cNvSpPr txBox="1"/>
          <p:nvPr/>
        </p:nvSpPr>
        <p:spPr>
          <a:xfrm>
            <a:off x="413951" y="1995865"/>
            <a:ext cx="7412294" cy="656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5" tIns="50785" rIns="50785" bIns="50785">
            <a:spAutoFit/>
          </a:bodyPr>
          <a:lstStyle/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level of Bloom’s Taxonomy is each of these tasks? Discuss with your partner.</a:t>
            </a:r>
          </a:p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Compare the sports player in the text with your favorite sports player.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Tell me the year of Yi Sun Shin’s battle that you read in the text.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does this word mean?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Can you write a new sentence using this word.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Do you agree with this opinion?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 new story with the same characters.</a:t>
            </a:r>
          </a:p>
        </p:txBody>
      </p:sp>
      <p:sp>
        <p:nvSpPr>
          <p:cNvPr id="524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1. Input…"/>
          <p:cNvSpPr txBox="1"/>
          <p:nvPr/>
        </p:nvSpPr>
        <p:spPr>
          <a:xfrm>
            <a:off x="366811" y="2581522"/>
            <a:ext cx="4993596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 menu</a:t>
            </a:r>
            <a:endParaRPr b="1"/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prices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sections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food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ingredients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drinks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Flashcard game</a:t>
            </a:r>
          </a:p>
        </p:txBody>
      </p:sp>
      <p:sp>
        <p:nvSpPr>
          <p:cNvPr id="527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528" name="2. Process…"/>
          <p:cNvSpPr txBox="1"/>
          <p:nvPr/>
        </p:nvSpPr>
        <p:spPr>
          <a:xfrm>
            <a:off x="5483100" y="2581522"/>
            <a:ext cx="3533365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are the main sections of the menu?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Where are the main meals?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meals are expensive?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Categorize worksheet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29" name="3. Action…"/>
          <p:cNvSpPr txBox="1"/>
          <p:nvPr/>
        </p:nvSpPr>
        <p:spPr>
          <a:xfrm>
            <a:off x="9139159" y="2581522"/>
            <a:ext cx="3533365" cy="7378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an order form with the foods you want to order.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foods on the menu are a good deal?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You only have $10!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Recommend food for your friends.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30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395" y="2591705"/>
            <a:ext cx="3717304" cy="44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434" y="7047764"/>
            <a:ext cx="2128416" cy="300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370" y="5957680"/>
            <a:ext cx="3128824" cy="40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3684" y="6959996"/>
            <a:ext cx="3484315" cy="492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1. Input…"/>
          <p:cNvSpPr txBox="1"/>
          <p:nvPr/>
        </p:nvSpPr>
        <p:spPr>
          <a:xfrm>
            <a:off x="366811" y="2581522"/>
            <a:ext cx="4993596" cy="47369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 sz="4300">
                <a:solidFill>
                  <a:schemeClr val="accent5"/>
                </a:solidFill>
              </a:rPr>
              <a:t>’s</a:t>
            </a:r>
            <a:r>
              <a:rPr b="1" sz="4300"/>
              <a:t> </a:t>
            </a:r>
            <a:endParaRPr b="1" sz="4300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Apostrophe (possession)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“This is Mike’s book.”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Listen and point.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Read a short story and circle the apostrophes.</a:t>
            </a:r>
          </a:p>
        </p:txBody>
      </p:sp>
      <p:sp>
        <p:nvSpPr>
          <p:cNvPr id="538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539" name="2. Process…"/>
          <p:cNvSpPr txBox="1"/>
          <p:nvPr/>
        </p:nvSpPr>
        <p:spPr>
          <a:xfrm>
            <a:off x="5483100" y="2581522"/>
            <a:ext cx="3533365" cy="5727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3 sentences about your friend’s things.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Edward’s book.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-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Find the differences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Peter’s pen.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She’s happy.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Mike’s in the bedroom.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These are Jane’s books.</a:t>
            </a:r>
          </a:p>
        </p:txBody>
      </p:sp>
      <p:sp>
        <p:nvSpPr>
          <p:cNvPr id="540" name="3. Action…"/>
          <p:cNvSpPr txBox="1"/>
          <p:nvPr/>
        </p:nvSpPr>
        <p:spPr>
          <a:xfrm>
            <a:off x="9139159" y="2581522"/>
            <a:ext cx="3533365" cy="44067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a story about Mike’s room.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41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536" y="4032250"/>
            <a:ext cx="3312610" cy="254386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ASK…"/>
          <p:cNvSpPr txBox="1"/>
          <p:nvPr/>
        </p:nvSpPr>
        <p:spPr>
          <a:xfrm>
            <a:off x="430509" y="880599"/>
            <a:ext cx="11724682" cy="689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TASK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Choose a topic for your lesson. The topic could be: 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vocabulary set (example: colours - red, blue, yellow…)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grammar point (example: “to be” verb, comparative…)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story (example: Goldilocks, Cinderella…)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an expression (example: “I want to be a pilot / doctor / vet”…)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Brainstorm how you would structure a lesson using Bloom’s Taxonomy.</a:t>
            </a: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Think about the </a:t>
            </a:r>
            <a:r>
              <a:rPr b="0" u="sng"/>
              <a:t>3 stages</a:t>
            </a:r>
            <a:r>
              <a:rPr b="0"/>
              <a:t> and an </a:t>
            </a:r>
            <a:r>
              <a:rPr b="0" u="sng"/>
              <a:t>activity</a:t>
            </a:r>
            <a:r>
              <a:rPr b="0"/>
              <a:t> for each stage:</a:t>
            </a:r>
            <a:endParaRPr b="0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Remember, Comprehend   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Apply, Analyze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Evaluate, Create</a:t>
            </a:r>
          </a:p>
        </p:txBody>
      </p:sp>
      <p:sp>
        <p:nvSpPr>
          <p:cNvPr id="546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54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91" y="5232708"/>
            <a:ext cx="5468450" cy="469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1200" y="63578"/>
            <a:ext cx="3969700" cy="328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Screenshot 2024-03-12 at 3.02.55 PM.png" descr="Screenshot 2024-03-12 at 3.02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" y="3066451"/>
            <a:ext cx="4604898" cy="58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Screenshot 2024-03-12 at 3.03.10 PM.png" descr="Screenshot 2024-03-12 at 3.03.1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3268" y="3531790"/>
            <a:ext cx="9096277" cy="6131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opic next week:…"/>
          <p:cNvSpPr txBox="1"/>
          <p:nvPr>
            <p:ph type="title"/>
          </p:nvPr>
        </p:nvSpPr>
        <p:spPr>
          <a:xfrm>
            <a:off x="411293" y="4364069"/>
            <a:ext cx="12169514" cy="7065172"/>
          </a:xfrm>
          <a:prstGeom prst="rect">
            <a:avLst/>
          </a:prstGeom>
        </p:spPr>
        <p:txBody>
          <a:bodyPr anchor="t"/>
          <a:lstStyle/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3 (March 21)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About 1-2 paragraphs for each answer is fine. Include your opinions, ideas and experiences.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5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128" y="264583"/>
            <a:ext cx="4818111" cy="3982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chedule"/>
          <p:cNvSpPr txBox="1"/>
          <p:nvPr/>
        </p:nvSpPr>
        <p:spPr>
          <a:xfrm>
            <a:off x="238968" y="210455"/>
            <a:ext cx="35550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Schedule </a:t>
            </a:r>
          </a:p>
        </p:txBody>
      </p:sp>
      <p:pic>
        <p:nvPicPr>
          <p:cNvPr id="368" name="Screenshot 2023-03-07 at 3.42.56 PM.png" descr="Screenshot 2023-03-07 at 3.42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488" y="-23011"/>
            <a:ext cx="10648272" cy="9786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Week 3"/>
          <p:cNvSpPr txBox="1"/>
          <p:nvPr/>
        </p:nvSpPr>
        <p:spPr>
          <a:xfrm>
            <a:off x="1725277" y="7342976"/>
            <a:ext cx="16432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3</a:t>
            </a:r>
          </a:p>
        </p:txBody>
      </p:sp>
      <p:pic>
        <p:nvPicPr>
          <p:cNvPr id="371" name="Screenshot 2023-03-07 at 3.44.44 PM.png" descr="Screenshot 2023-03-07 at 3.44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77" y="1971877"/>
            <a:ext cx="4208079" cy="533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Screenshot 2023-03-07 at 3.45.00 PM.png" descr="Screenshot 2023-03-07 at 3.45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6839" y="1971877"/>
            <a:ext cx="3597759" cy="533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Screenshot 2023-03-07 at 3.45.25 PM.png" descr="Screenshot 2023-03-07 at 3.45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0481" y="1940723"/>
            <a:ext cx="3748742" cy="5402065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ading assignments (3 examples)"/>
          <p:cNvSpPr txBox="1"/>
          <p:nvPr/>
        </p:nvSpPr>
        <p:spPr>
          <a:xfrm>
            <a:off x="438343" y="1178113"/>
            <a:ext cx="71999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Reading assignments (3 examples)</a:t>
            </a:r>
          </a:p>
        </p:txBody>
      </p:sp>
      <p:sp>
        <p:nvSpPr>
          <p:cNvPr id="375" name="Week 4"/>
          <p:cNvSpPr txBox="1"/>
          <p:nvPr/>
        </p:nvSpPr>
        <p:spPr>
          <a:xfrm>
            <a:off x="5904078" y="7342976"/>
            <a:ext cx="16432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4</a:t>
            </a:r>
          </a:p>
        </p:txBody>
      </p:sp>
      <p:sp>
        <p:nvSpPr>
          <p:cNvPr id="376" name="Week 5"/>
          <p:cNvSpPr txBox="1"/>
          <p:nvPr/>
        </p:nvSpPr>
        <p:spPr>
          <a:xfrm>
            <a:off x="9853212" y="7342976"/>
            <a:ext cx="16432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"/>
          <p:cNvSpPr/>
          <p:nvPr/>
        </p:nvSpPr>
        <p:spPr>
          <a:xfrm>
            <a:off x="388022" y="5603978"/>
            <a:ext cx="12216056" cy="294356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50785" tIns="50785" rIns="50785" bIns="50785" anchor="ctr"/>
          <a:lstStyle/>
          <a:p>
            <a:pPr indent="0">
              <a:defRPr sz="1100"/>
            </a:pPr>
          </a:p>
        </p:txBody>
      </p:sp>
      <p:pic>
        <p:nvPicPr>
          <p:cNvPr id="379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1723" y="5523347"/>
            <a:ext cx="4042279" cy="315045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membering names…"/>
          <p:cNvSpPr txBox="1"/>
          <p:nvPr/>
        </p:nvSpPr>
        <p:spPr>
          <a:xfrm>
            <a:off x="676875" y="5894657"/>
            <a:ext cx="6627511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Name Chain game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remembering names</a:t>
            </a: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‘English Edward’, </a:t>
            </a: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‘Pirate Peter’......</a:t>
            </a:r>
          </a:p>
        </p:txBody>
      </p:sp>
      <p:pic>
        <p:nvPicPr>
          <p:cNvPr id="381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624" y="2027230"/>
            <a:ext cx="4042278" cy="285513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n 'icebreaker' is an activity, game, or task that is used to warm up the conversation among learners and help them to introduce themselves."/>
          <p:cNvSpPr txBox="1"/>
          <p:nvPr>
            <p:ph type="body" sz="quarter" idx="1"/>
          </p:nvPr>
        </p:nvSpPr>
        <p:spPr>
          <a:xfrm>
            <a:off x="4745541" y="2277869"/>
            <a:ext cx="6030882" cy="3288629"/>
          </a:xfrm>
          <a:prstGeom prst="rect">
            <a:avLst/>
          </a:prstGeom>
        </p:spPr>
        <p:txBody>
          <a:bodyPr/>
          <a:lstStyle>
            <a:lvl1pPr marL="0" indent="0"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0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 'icebreaker' is an activity, game, or task that is used to warm up the conversation among learners and help them to introduce themselves.</a:t>
            </a:r>
          </a:p>
        </p:txBody>
      </p:sp>
      <p:sp>
        <p:nvSpPr>
          <p:cNvPr id="383" name="Icebreakers"/>
          <p:cNvSpPr txBox="1"/>
          <p:nvPr/>
        </p:nvSpPr>
        <p:spPr>
          <a:xfrm>
            <a:off x="-147062" y="400744"/>
            <a:ext cx="577685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7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Icebreakers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212" y="136825"/>
            <a:ext cx="2081970" cy="147053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Icebreakers"/>
          <p:cNvSpPr txBox="1"/>
          <p:nvPr/>
        </p:nvSpPr>
        <p:spPr>
          <a:xfrm>
            <a:off x="4044570" y="522429"/>
            <a:ext cx="57768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4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Icebreakers</a:t>
            </a:r>
          </a:p>
        </p:txBody>
      </p:sp>
      <p:sp>
        <p:nvSpPr>
          <p:cNvPr id="387" name="Rectangle"/>
          <p:cNvSpPr/>
          <p:nvPr/>
        </p:nvSpPr>
        <p:spPr>
          <a:xfrm>
            <a:off x="341850" y="1805540"/>
            <a:ext cx="12217938" cy="77234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indent="0">
              <a:defRPr sz="1100"/>
            </a:pPr>
          </a:p>
        </p:txBody>
      </p:sp>
      <p:pic>
        <p:nvPicPr>
          <p:cNvPr id="388" name="image6.png" descr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9091" y="1946372"/>
            <a:ext cx="4243457" cy="2354345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Line up game…"/>
          <p:cNvSpPr txBox="1"/>
          <p:nvPr/>
        </p:nvSpPr>
        <p:spPr>
          <a:xfrm>
            <a:off x="665499" y="4437934"/>
            <a:ext cx="11570639" cy="377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Line up game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Line up according to:</a:t>
            </a:r>
          </a:p>
          <a:p>
            <a:pPr marL="1016000" marR="0" indent="-1016000">
              <a:buClr>
                <a:srgbClr val="FFFFFF"/>
              </a:buClr>
              <a:buSzPct val="100000"/>
              <a:buAutoNum type="arabicPeriod" startAt="1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long it takes you to get to HUFS.</a:t>
            </a:r>
          </a:p>
          <a:p>
            <a:pPr marL="1016000" marR="0" indent="-1016000">
              <a:buClr>
                <a:srgbClr val="FFFFFF"/>
              </a:buClr>
              <a:buSzPct val="100000"/>
              <a:buAutoNum type="arabicPeriod" startAt="1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month of your birthday.</a:t>
            </a:r>
          </a:p>
          <a:p>
            <a:pPr marL="1016000" marR="0" indent="-1016000">
              <a:buClr>
                <a:srgbClr val="FFFFFF"/>
              </a:buClr>
              <a:buSzPct val="100000"/>
              <a:buAutoNum type="arabicPeriod" startAt="1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time you went to bed last night.</a:t>
            </a:r>
          </a:p>
          <a:p>
            <a:pPr marL="1016000" marR="0" indent="-1016000">
              <a:buClr>
                <a:srgbClr val="FFFFFF"/>
              </a:buClr>
              <a:buSzPct val="100000"/>
              <a:buAutoNum type="arabicPeriod" startAt="1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many years of teaching experience you have.</a:t>
            </a:r>
          </a:p>
          <a:p>
            <a:pPr marL="1016000" marR="0" indent="-1016000">
              <a:buClr>
                <a:srgbClr val="FFFFFF"/>
              </a:buClr>
              <a:buSzPct val="100000"/>
              <a:buAutoNum type="arabicPeriod" startAt="1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age Ss you usually teach / want to teach.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u="sng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http://myparadigmshift.org/101-ways-to-line-up-a-group-a-classic-team-building-and-icebreaker-activity</a:t>
            </a:r>
            <a:r>
              <a:rPr u="none">
                <a:uFill>
                  <a:solidFill>
                    <a:srgbClr val="515251"/>
                  </a:solidFill>
                </a:uFill>
              </a:rPr>
              <a:t>/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"/>
          <p:cNvSpPr/>
          <p:nvPr/>
        </p:nvSpPr>
        <p:spPr>
          <a:xfrm>
            <a:off x="557385" y="428373"/>
            <a:ext cx="6717736" cy="9740901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50740" tIns="50740" rIns="50740" bIns="50740" anchor="ctr"/>
          <a:lstStyle/>
          <a:p>
            <a:pPr marR="40638" indent="0">
              <a:defRPr sz="1100"/>
            </a:pPr>
          </a:p>
        </p:txBody>
      </p:sp>
      <p:sp>
        <p:nvSpPr>
          <p:cNvPr id="392" name="Mime Your Name…"/>
          <p:cNvSpPr txBox="1"/>
          <p:nvPr/>
        </p:nvSpPr>
        <p:spPr>
          <a:xfrm>
            <a:off x="1045475" y="1251435"/>
            <a:ext cx="5741556" cy="70485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6679">
              <a:defRPr b="1" sz="32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Mime Your Name</a:t>
            </a:r>
          </a:p>
          <a:p>
            <a:pPr marR="0" indent="0" defTabSz="456679">
              <a:defRPr sz="32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defRPr sz="32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 of something you can mime about each letter in your name. For example:</a:t>
            </a:r>
          </a:p>
          <a:p>
            <a:pPr marR="0" indent="0" defTabSz="456679">
              <a:defRPr sz="32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defRPr sz="3200">
                <a:solidFill>
                  <a:srgbClr val="FFFC66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73FDEA"/>
                </a:solidFill>
              </a:rPr>
              <a:t>M</a:t>
            </a:r>
            <a:r>
              <a:t>onster</a:t>
            </a:r>
          </a:p>
          <a:p>
            <a:pPr marR="0" indent="0" defTabSz="456679">
              <a:defRPr sz="3200">
                <a:solidFill>
                  <a:srgbClr val="FFFC66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73FDEA"/>
                </a:solidFill>
              </a:rPr>
              <a:t>I</a:t>
            </a:r>
            <a:r>
              <a:t>ce</a:t>
            </a:r>
          </a:p>
          <a:p>
            <a:pPr marR="0" indent="0" defTabSz="456679">
              <a:defRPr sz="3200">
                <a:solidFill>
                  <a:srgbClr val="FFFC66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73FDEA"/>
                </a:solidFill>
              </a:rPr>
              <a:t>K</a:t>
            </a:r>
            <a:r>
              <a:t>ite</a:t>
            </a:r>
          </a:p>
          <a:p>
            <a:pPr marR="0" indent="0" defTabSz="456679">
              <a:defRPr sz="3200">
                <a:solidFill>
                  <a:srgbClr val="FFFC66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73FDEA"/>
                </a:solidFill>
              </a:rPr>
              <a:t>E</a:t>
            </a:r>
            <a:r>
              <a:t>agle</a:t>
            </a:r>
          </a:p>
          <a:p>
            <a:pPr marR="0" indent="0" defTabSz="456679">
              <a:defRPr sz="3200">
                <a:solidFill>
                  <a:srgbClr val="FFFC66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= MIKE!</a:t>
            </a:r>
          </a:p>
          <a:p>
            <a:pPr marR="0" indent="0" defTabSz="456679">
              <a:defRPr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defRPr sz="32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Mime each thing and other students will try to guess what it is.</a:t>
            </a:r>
          </a:p>
        </p:txBody>
      </p:sp>
      <p:sp>
        <p:nvSpPr>
          <p:cNvPr id="393" name="E-D-W-A-R-D"/>
          <p:cNvSpPr txBox="1"/>
          <p:nvPr/>
        </p:nvSpPr>
        <p:spPr>
          <a:xfrm>
            <a:off x="8588581" y="8104055"/>
            <a:ext cx="3484139" cy="634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>
            <a:lvl1pPr marR="0" indent="0" defTabSz="456679">
              <a:defRPr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E-D-W-A-R-D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ajeon"/>
          <p:cNvSpPr txBox="1"/>
          <p:nvPr/>
        </p:nvSpPr>
        <p:spPr>
          <a:xfrm>
            <a:off x="1555115" y="6922779"/>
            <a:ext cx="9881870" cy="1269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9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some good questions to ask when we meet someone for the </a:t>
            </a:r>
            <a:r>
              <a:rPr b="1" u="sng"/>
              <a:t>first</a:t>
            </a:r>
            <a:r>
              <a:t> time?</a:t>
            </a: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050" y="1974850"/>
            <a:ext cx="8128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