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hape 3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/>
          <p:nvPr>
            <p:ph type="title"/>
          </p:nvPr>
        </p:nvSpPr>
        <p:spPr>
          <a:xfrm>
            <a:off x="357653" y="2777"/>
            <a:ext cx="12299023" cy="5284627"/>
          </a:xfrm>
          <a:prstGeom prst="rect">
            <a:avLst/>
          </a:prstGeom>
        </p:spPr>
        <p:txBody>
          <a:bodyPr lIns="50784" tIns="50784" rIns="50784" bIns="50784" anchor="b"/>
          <a:lstStyle>
            <a:lvl1pPr defTabSz="45771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53" name="Body Level One…"/>
          <p:cNvSpPr txBox="1"/>
          <p:nvPr>
            <p:ph type="body" sz="quarter" idx="1"/>
          </p:nvPr>
        </p:nvSpPr>
        <p:spPr>
          <a:xfrm>
            <a:off x="357653" y="5276281"/>
            <a:ext cx="12299023" cy="1294553"/>
          </a:xfrm>
          <a:prstGeom prst="rect">
            <a:avLst/>
          </a:prstGeom>
        </p:spPr>
        <p:txBody>
          <a:bodyPr lIns="50784" tIns="50784" rIns="50784" bIns="50784" anchor="t"/>
          <a:lstStyle>
            <a:lvl1pPr marL="343250" indent="-343250" algn="ctr" defTabSz="457719">
              <a:spcBef>
                <a:spcPts val="0"/>
              </a:spcBef>
              <a:defRPr sz="3600"/>
            </a:lvl1pPr>
            <a:lvl2pPr marL="343250" indent="0" algn="ctr" defTabSz="457719">
              <a:spcBef>
                <a:spcPts val="0"/>
              </a:spcBef>
              <a:defRPr sz="3600"/>
            </a:lvl2pPr>
            <a:lvl3pPr marL="343250" indent="0" algn="ctr" defTabSz="457719">
              <a:spcBef>
                <a:spcPts val="0"/>
              </a:spcBef>
              <a:defRPr sz="3600"/>
            </a:lvl3pPr>
            <a:lvl4pPr marL="343250" indent="0" algn="ctr" defTabSz="457719">
              <a:spcBef>
                <a:spcPts val="0"/>
              </a:spcBef>
              <a:defRPr sz="3600"/>
            </a:lvl4pPr>
            <a:lvl5pPr marL="343250" indent="0" algn="ctr" defTabSz="457719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380179" y="9290178"/>
            <a:ext cx="253971" cy="266671"/>
          </a:xfrm>
          <a:prstGeom prst="rect">
            <a:avLst/>
          </a:prstGeom>
        </p:spPr>
        <p:txBody>
          <a:bodyPr lIns="50784" tIns="50784" rIns="50784" bIns="50784"/>
          <a:lstStyle>
            <a:lvl1pPr defTabSz="58486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/>
          <p:nvPr>
            <p:ph type="title"/>
          </p:nvPr>
        </p:nvSpPr>
        <p:spPr>
          <a:xfrm>
            <a:off x="357047" y="124796"/>
            <a:ext cx="12278006" cy="2691865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62" name="Body Level One…"/>
          <p:cNvSpPr txBox="1"/>
          <p:nvPr>
            <p:ph type="body" idx="1"/>
          </p:nvPr>
        </p:nvSpPr>
        <p:spPr>
          <a:xfrm>
            <a:off x="357047" y="2647017"/>
            <a:ext cx="12278006" cy="6907858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marL="342469" indent="-34246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tif"/><Relationship Id="rId3" Type="http://schemas.openxmlformats.org/officeDocument/2006/relationships/image" Target="../media/image10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tif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video" Target="https://www.youtube.com/embed/h7-D3gi2lL8?feature=oembed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www.youtube.com/watch?v=h7-D3gi2lL8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2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V_iu_aQCiyk" TargetMode="External"/><Relationship Id="rId3" Type="http://schemas.openxmlformats.org/officeDocument/2006/relationships/video" Target="https://www.youtube.com/embed/V_iu_aQCiyk?feature=oembed" TargetMode="External"/><Relationship Id="rId4" Type="http://schemas.openxmlformats.org/officeDocument/2006/relationships/image" Target="../media/image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Kg38A1ggYiE" TargetMode="External"/><Relationship Id="rId3" Type="http://schemas.openxmlformats.org/officeDocument/2006/relationships/video" Target="https://www.youtube.com/embed/Kg38A1ggYiE?feature=oembed" TargetMode="External"/><Relationship Id="rId4" Type="http://schemas.openxmlformats.org/officeDocument/2006/relationships/image" Target="../media/image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video" Target="https://www.youtube.com/embed/D-yzgJtgVrg?feature=oembed" TargetMode="External"/><Relationship Id="rId3" Type="http://schemas.openxmlformats.org/officeDocument/2006/relationships/image" Target="../media/image5.jpeg"/><Relationship Id="rId4" Type="http://schemas.openxmlformats.org/officeDocument/2006/relationships/hyperlink" Target="https://www.youtube.com/watch?v=D-yzgJtgVrg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youtu.be/o4n60DpwYOg?si=mpaWxHFePRwgnqrW" TargetMode="External"/><Relationship Id="rId3" Type="http://schemas.openxmlformats.org/officeDocument/2006/relationships/video" Target="https://www.youtube.com/embed/o4n60DpwYOg?feature=oembed" TargetMode="External"/><Relationship Id="rId4" Type="http://schemas.openxmlformats.org/officeDocument/2006/relationships/image" Target="../media/image6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s://www.youtube.com/watch?v=t9H_pVwX-xY" TargetMode="External"/><Relationship Id="rId3" Type="http://schemas.openxmlformats.org/officeDocument/2006/relationships/video" Target="https://www.youtube.com/embed/t9H_pVwX-xY?feature=oembed" TargetMode="External"/><Relationship Id="rId4" Type="http://schemas.openxmlformats.org/officeDocument/2006/relationships/image" Target="../media/image7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4.tif"/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5" Type="http://schemas.openxmlformats.org/officeDocument/2006/relationships/image" Target="../media/image27.t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8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73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375" name="Email: edpovey@hotmail.co.uk…"/>
          <p:cNvSpPr txBox="1"/>
          <p:nvPr/>
        </p:nvSpPr>
        <p:spPr>
          <a:xfrm>
            <a:off x="2221498" y="8027672"/>
            <a:ext cx="9530682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376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377" name="Review - modeling and scaffolding…"/>
          <p:cNvSpPr txBox="1"/>
          <p:nvPr/>
        </p:nvSpPr>
        <p:spPr>
          <a:xfrm>
            <a:off x="2183686" y="3122078"/>
            <a:ext cx="9530682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 - modeling and scaffolding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review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Differentiated instruction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Bloom’s Taxonomy</a:t>
            </a:r>
          </a:p>
          <a:p>
            <a:pPr marL="303171" marR="0" indent="-303171">
              <a:spcBef>
                <a:spcPts val="22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homework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caffolding (in education) is the support the teacher provides for the learner. There are many ways to support learners.…"/>
          <p:cNvSpPr txBox="1"/>
          <p:nvPr/>
        </p:nvSpPr>
        <p:spPr>
          <a:xfrm>
            <a:off x="973943" y="947101"/>
            <a:ext cx="11044214" cy="7846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spcBef>
                <a:spcPts val="1000"/>
              </a:spcBef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Scaffolding </a:t>
            </a:r>
            <a:r>
              <a:rPr b="0"/>
              <a:t>(in education)</a:t>
            </a:r>
            <a:r>
              <a:t> </a:t>
            </a:r>
            <a:r>
              <a:rPr b="0"/>
              <a:t>is the support the teacher provides for the learner. There are many ways to support learners.</a:t>
            </a:r>
            <a:endParaRPr b="0"/>
          </a:p>
          <a:p>
            <a:pPr marR="0" indent="0" defTabSz="583534">
              <a:spcBef>
                <a:spcPts val="1000"/>
              </a:spcBef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visual examples (images, diagrams…)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positive feedback and encouragement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pre-teaching vocabulary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simplifying classroom language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easy tasks —&gt; difficult tasks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using mimes to help comprehension</a:t>
            </a:r>
            <a:endParaRPr b="0"/>
          </a:p>
          <a:p>
            <a:pPr marL="294773" marR="0" indent="-294773" defTabSz="583534">
              <a:spcBef>
                <a:spcPts val="1000"/>
              </a:spcBef>
              <a:buSzPct val="100000"/>
              <a:buChar char="•"/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… and more!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caffolding is the support the teacher gives to the learner.…"/>
          <p:cNvSpPr txBox="1"/>
          <p:nvPr/>
        </p:nvSpPr>
        <p:spPr>
          <a:xfrm>
            <a:off x="2061078" y="365625"/>
            <a:ext cx="8869944" cy="66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Viewpoints of “scaffolding”</a:t>
            </a:r>
          </a:p>
        </p:txBody>
      </p:sp>
      <p:sp>
        <p:nvSpPr>
          <p:cNvPr id="439" name="scaffolding"/>
          <p:cNvSpPr txBox="1"/>
          <p:nvPr/>
        </p:nvSpPr>
        <p:spPr>
          <a:xfrm>
            <a:off x="10130625" y="5105326"/>
            <a:ext cx="1538659" cy="34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defTabSz="584200">
              <a:defRPr b="1" sz="16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scaffolding</a:t>
            </a:r>
          </a:p>
        </p:txBody>
      </p:sp>
      <p:sp>
        <p:nvSpPr>
          <p:cNvPr id="440" name="scaffolding"/>
          <p:cNvSpPr txBox="1"/>
          <p:nvPr/>
        </p:nvSpPr>
        <p:spPr>
          <a:xfrm>
            <a:off x="7910343" y="5105326"/>
            <a:ext cx="1538659" cy="34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defTabSz="584200">
              <a:defRPr b="1" sz="16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scaffolding</a:t>
            </a:r>
          </a:p>
        </p:txBody>
      </p:sp>
      <p:sp>
        <p:nvSpPr>
          <p:cNvPr id="441" name="Circle"/>
          <p:cNvSpPr/>
          <p:nvPr/>
        </p:nvSpPr>
        <p:spPr>
          <a:xfrm>
            <a:off x="5210099" y="1278698"/>
            <a:ext cx="6939148" cy="6939148"/>
          </a:xfrm>
          <a:prstGeom prst="ellipse">
            <a:avLst/>
          </a:prstGeom>
          <a:solidFill>
            <a:schemeClr val="accent1">
              <a:alpha val="86147"/>
            </a:schemeClr>
          </a:solidFill>
          <a:ln>
            <a:solidFill>
              <a:srgbClr val="000000">
                <a:alpha val="86147"/>
              </a:srgb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2" name="Circle"/>
          <p:cNvSpPr/>
          <p:nvPr/>
        </p:nvSpPr>
        <p:spPr>
          <a:xfrm>
            <a:off x="801806" y="1278698"/>
            <a:ext cx="6939148" cy="6939148"/>
          </a:xfrm>
          <a:prstGeom prst="ellipse">
            <a:avLst/>
          </a:prstGeom>
          <a:solidFill>
            <a:srgbClr val="52002C">
              <a:alpha val="77432"/>
            </a:srgbClr>
          </a:solidFill>
          <a:ln w="25400">
            <a:solidFill>
              <a:schemeClr val="accent1">
                <a:alpha val="77432"/>
              </a:schemeClr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Scaffolding is the support the teacher gives to the learner.…"/>
          <p:cNvSpPr txBox="1"/>
          <p:nvPr/>
        </p:nvSpPr>
        <p:spPr>
          <a:xfrm>
            <a:off x="795827" y="2176675"/>
            <a:ext cx="5167234" cy="233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theory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Bruner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Vygotsky</a:t>
            </a:r>
          </a:p>
        </p:txBody>
      </p:sp>
      <p:sp>
        <p:nvSpPr>
          <p:cNvPr id="444" name="Scaffolding is the support the teacher gives to the learner.…"/>
          <p:cNvSpPr txBox="1"/>
          <p:nvPr/>
        </p:nvSpPr>
        <p:spPr>
          <a:xfrm>
            <a:off x="1116006" y="5833459"/>
            <a:ext cx="4526876" cy="121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social interaction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ZPD</a:t>
            </a:r>
          </a:p>
        </p:txBody>
      </p:sp>
      <p:sp>
        <p:nvSpPr>
          <p:cNvPr id="445" name="Scaffolding is the support the teacher gives to the learner.…"/>
          <p:cNvSpPr txBox="1"/>
          <p:nvPr/>
        </p:nvSpPr>
        <p:spPr>
          <a:xfrm>
            <a:off x="7035760" y="2456075"/>
            <a:ext cx="5167234" cy="177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practice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Teachers</a:t>
            </a:r>
          </a:p>
        </p:txBody>
      </p:sp>
      <p:sp>
        <p:nvSpPr>
          <p:cNvPr id="446" name="Scaffolding is the support the teacher gives to the learner.…"/>
          <p:cNvSpPr txBox="1"/>
          <p:nvPr/>
        </p:nvSpPr>
        <p:spPr>
          <a:xfrm>
            <a:off x="7831759" y="5276776"/>
            <a:ext cx="3575236" cy="1777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/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materials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lesson planning</a:t>
            </a:r>
          </a:p>
          <a:p>
            <a:pPr marR="0" indent="0" algn="ctr" defTabSz="584200">
              <a:defRPr b="1" sz="38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activities</a:t>
            </a:r>
          </a:p>
        </p:txBody>
      </p:sp>
      <p:sp>
        <p:nvSpPr>
          <p:cNvPr id="447" name="Scaffolding is the support the teacher gives to the learner.…"/>
          <p:cNvSpPr txBox="1"/>
          <p:nvPr/>
        </p:nvSpPr>
        <p:spPr>
          <a:xfrm>
            <a:off x="5386162" y="4464639"/>
            <a:ext cx="2062692" cy="99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caretaker talk</a:t>
            </a:r>
          </a:p>
        </p:txBody>
      </p:sp>
      <p:sp>
        <p:nvSpPr>
          <p:cNvPr id="448" name="Scaffolding is the support the teacher gives to the learner.…"/>
          <p:cNvSpPr txBox="1"/>
          <p:nvPr/>
        </p:nvSpPr>
        <p:spPr>
          <a:xfrm>
            <a:off x="5386162" y="3095820"/>
            <a:ext cx="2062692" cy="99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guided discovery</a:t>
            </a:r>
          </a:p>
        </p:txBody>
      </p:sp>
      <p:sp>
        <p:nvSpPr>
          <p:cNvPr id="449" name="Scaffolding is the support the teacher gives to the learner.…"/>
          <p:cNvSpPr txBox="1"/>
          <p:nvPr/>
        </p:nvSpPr>
        <p:spPr>
          <a:xfrm>
            <a:off x="1095315" y="8622975"/>
            <a:ext cx="10801470" cy="914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sz="2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Look at this diagram. What does it mean? Discuss with a partner.</a:t>
            </a:r>
          </a:p>
        </p:txBody>
      </p:sp>
      <p:sp>
        <p:nvSpPr>
          <p:cNvPr id="450" name="Scaffolding is the support the teacher gives to the learner.…"/>
          <p:cNvSpPr txBox="1"/>
          <p:nvPr/>
        </p:nvSpPr>
        <p:spPr>
          <a:xfrm>
            <a:off x="5464704" y="5892726"/>
            <a:ext cx="2062692" cy="546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71" tIns="50771" rIns="50771" bIns="50771">
            <a:spAutoFit/>
          </a:bodyPr>
          <a:lstStyle>
            <a:lvl1pPr marR="0" indent="0" algn="ctr" defTabSz="584200">
              <a:defRPr b="1" sz="3000">
                <a:solidFill>
                  <a:srgbClr val="FFFFFF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i+1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visual examples (images, diagrams…)"/>
          <p:cNvSpPr txBox="1"/>
          <p:nvPr/>
        </p:nvSpPr>
        <p:spPr>
          <a:xfrm>
            <a:off x="689428" y="2047111"/>
            <a:ext cx="11613244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visual examples (images, diagrams…)</a:t>
            </a:r>
          </a:p>
        </p:txBody>
      </p:sp>
      <p:pic>
        <p:nvPicPr>
          <p:cNvPr id="4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873" y="3176834"/>
            <a:ext cx="5745486" cy="407122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87" y="4585834"/>
            <a:ext cx="7384380" cy="468499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sp>
        <p:nvSpPr>
          <p:cNvPr id="455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628" t="9762" r="2628" b="5579"/>
          <a:stretch>
            <a:fillRect/>
          </a:stretch>
        </p:blipFill>
        <p:spPr>
          <a:xfrm>
            <a:off x="447377" y="3233008"/>
            <a:ext cx="6648186" cy="5940525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positive feedback and encouragement"/>
          <p:cNvSpPr txBox="1"/>
          <p:nvPr/>
        </p:nvSpPr>
        <p:spPr>
          <a:xfrm>
            <a:off x="689428" y="2047111"/>
            <a:ext cx="10270638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0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positive feedback and encouragement</a:t>
            </a:r>
          </a:p>
        </p:txBody>
      </p:sp>
      <p:pic>
        <p:nvPicPr>
          <p:cNvPr id="4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1701" y="3047510"/>
            <a:ext cx="5423111" cy="4067334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re-teaching vocabulary"/>
          <p:cNvSpPr txBox="1"/>
          <p:nvPr/>
        </p:nvSpPr>
        <p:spPr>
          <a:xfrm>
            <a:off x="689428" y="2047111"/>
            <a:ext cx="8279582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pre-teaching vocabulary</a:t>
            </a:r>
          </a:p>
        </p:txBody>
      </p:sp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3331" y="3546453"/>
            <a:ext cx="3285067" cy="474509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2038" y="4240897"/>
            <a:ext cx="4187972" cy="5923953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5423" y="2676399"/>
            <a:ext cx="4042896" cy="5721278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implifying classroom language"/>
          <p:cNvSpPr txBox="1"/>
          <p:nvPr/>
        </p:nvSpPr>
        <p:spPr>
          <a:xfrm>
            <a:off x="689428" y="2047111"/>
            <a:ext cx="8279582" cy="148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simplifying classroom language</a:t>
            </a:r>
            <a:endParaRPr b="0"/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290" y="2922286"/>
            <a:ext cx="9381858" cy="4909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140" b="1445"/>
          <a:stretch>
            <a:fillRect/>
          </a:stretch>
        </p:blipFill>
        <p:spPr>
          <a:xfrm>
            <a:off x="6347766" y="5396819"/>
            <a:ext cx="6191951" cy="923438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using mimes to help comprehension"/>
          <p:cNvSpPr txBox="1"/>
          <p:nvPr/>
        </p:nvSpPr>
        <p:spPr>
          <a:xfrm>
            <a:off x="689428" y="2047111"/>
            <a:ext cx="11020732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L="294773" marR="0" indent="-294773" defTabSz="583534">
              <a:spcBef>
                <a:spcPts val="1600"/>
              </a:spcBef>
              <a:buSzPct val="100000"/>
              <a:buChar char="•"/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b="0"/>
              <a:t>using mimes to help comprehension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920" t="0" r="0" b="0"/>
          <a:stretch>
            <a:fillRect/>
          </a:stretch>
        </p:blipFill>
        <p:spPr>
          <a:xfrm>
            <a:off x="459851" y="2836994"/>
            <a:ext cx="5676647" cy="3586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0138" y="5644920"/>
            <a:ext cx="6640168" cy="4104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0953" y="3077510"/>
            <a:ext cx="4872038" cy="3105925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caffolding"/>
          <p:cNvSpPr txBox="1"/>
          <p:nvPr/>
        </p:nvSpPr>
        <p:spPr>
          <a:xfrm>
            <a:off x="245562" y="341041"/>
            <a:ext cx="3018309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Question…"/>
          <p:cNvSpPr txBox="1"/>
          <p:nvPr/>
        </p:nvSpPr>
        <p:spPr>
          <a:xfrm>
            <a:off x="835303" y="2114923"/>
            <a:ext cx="9679583" cy="2850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b="1" sz="4800" u="sng">
                <a:solidFill>
                  <a:schemeClr val="accent5">
                    <a:lumOff val="-8078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Question</a:t>
            </a:r>
          </a:p>
          <a:p>
            <a:pPr marR="0" indent="0" defTabSz="583534">
              <a:defRPr sz="4800">
                <a:solidFill>
                  <a:schemeClr val="accent5">
                    <a:lumOff val="-8078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R="0" indent="0" defTabSz="583534">
              <a:defRPr sz="4800">
                <a:solidFill>
                  <a:schemeClr val="accent5">
                    <a:lumOff val="-8078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How are modeling and scaffolding related to each other?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ounded Rectangle"/>
          <p:cNvSpPr/>
          <p:nvPr/>
        </p:nvSpPr>
        <p:spPr>
          <a:xfrm>
            <a:off x="851081" y="4446338"/>
            <a:ext cx="6852330" cy="2814292"/>
          </a:xfrm>
          <a:prstGeom prst="roundRect">
            <a:avLst>
              <a:gd name="adj" fmla="val 18289"/>
            </a:avLst>
          </a:prstGeom>
          <a:solidFill>
            <a:schemeClr val="accent1">
              <a:satOff val="-36923"/>
              <a:lumOff val="30882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3" name="Rounded Rectangle"/>
          <p:cNvSpPr/>
          <p:nvPr/>
        </p:nvSpPr>
        <p:spPr>
          <a:xfrm>
            <a:off x="3842548" y="5835791"/>
            <a:ext cx="3197294" cy="1137893"/>
          </a:xfrm>
          <a:prstGeom prst="roundRect">
            <a:avLst>
              <a:gd name="adj" fmla="val 21106"/>
            </a:avLst>
          </a:prstGeom>
          <a:solidFill>
            <a:schemeClr val="accent4">
              <a:satOff val="-10819"/>
              <a:lumOff val="26666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4" name="Modeling"/>
          <p:cNvSpPr txBox="1"/>
          <p:nvPr/>
        </p:nvSpPr>
        <p:spPr>
          <a:xfrm>
            <a:off x="4610358" y="6126038"/>
            <a:ext cx="2103712" cy="5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Modeling </a:t>
            </a:r>
          </a:p>
        </p:txBody>
      </p:sp>
      <p:sp>
        <p:nvSpPr>
          <p:cNvPr id="485" name="Scaffolding"/>
          <p:cNvSpPr txBox="1"/>
          <p:nvPr/>
        </p:nvSpPr>
        <p:spPr>
          <a:xfrm>
            <a:off x="3267743" y="4715497"/>
            <a:ext cx="2559758" cy="55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“Modeling” means to “show”. Why is it important to show activities and show language to the students before they do an activity or use language?…"/>
          <p:cNvSpPr txBox="1"/>
          <p:nvPr/>
        </p:nvSpPr>
        <p:spPr>
          <a:xfrm>
            <a:off x="2906318" y="2686050"/>
            <a:ext cx="7179464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 defTabSz="583534">
              <a:defRPr sz="48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</a:t>
            </a:r>
            <a:r>
              <a:rPr b="1"/>
              <a:t>Modeling</a:t>
            </a:r>
            <a:r>
              <a:t>” means to show or demonstrate. </a:t>
            </a:r>
          </a:p>
          <a:p>
            <a:pPr marR="0" indent="0" defTabSz="583534">
              <a:defRPr sz="4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4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accent5">
                    <a:lumOff val="-8078"/>
                  </a:schemeClr>
                </a:solidFill>
              </a:rPr>
              <a:t>“</a:t>
            </a:r>
            <a:r>
              <a:rPr b="1">
                <a:solidFill>
                  <a:schemeClr val="accent5">
                    <a:lumOff val="-8078"/>
                  </a:schemeClr>
                </a:solidFill>
              </a:rPr>
              <a:t>Scaffolding</a:t>
            </a:r>
            <a:r>
              <a:rPr>
                <a:solidFill>
                  <a:schemeClr val="accent5">
                    <a:lumOff val="-8078"/>
                  </a:schemeClr>
                </a:solidFill>
              </a:rPr>
              <a:t>” is the support that we provide for students.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ounded Rectangle"/>
          <p:cNvSpPr/>
          <p:nvPr/>
        </p:nvSpPr>
        <p:spPr>
          <a:xfrm>
            <a:off x="851081" y="4446338"/>
            <a:ext cx="6852330" cy="2814292"/>
          </a:xfrm>
          <a:prstGeom prst="roundRect">
            <a:avLst>
              <a:gd name="adj" fmla="val 18289"/>
            </a:avLst>
          </a:prstGeom>
          <a:solidFill>
            <a:schemeClr val="accent1">
              <a:satOff val="-36923"/>
              <a:lumOff val="30882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8" name="Rounded Rectangle"/>
          <p:cNvSpPr/>
          <p:nvPr/>
        </p:nvSpPr>
        <p:spPr>
          <a:xfrm>
            <a:off x="3842548" y="5835791"/>
            <a:ext cx="3197294" cy="1137893"/>
          </a:xfrm>
          <a:prstGeom prst="roundRect">
            <a:avLst>
              <a:gd name="adj" fmla="val 21106"/>
            </a:avLst>
          </a:prstGeom>
          <a:solidFill>
            <a:schemeClr val="accent4">
              <a:satOff val="-10819"/>
              <a:lumOff val="26666"/>
            </a:schemeClr>
          </a:solidFill>
          <a:ln w="12700">
            <a:solidFill>
              <a:schemeClr val="accent1"/>
            </a:solidFill>
            <a:miter lim="400000"/>
          </a:ln>
        </p:spPr>
        <p:txBody>
          <a:bodyPr lIns="38112" tIns="38112" rIns="38112" bIns="38112" anchor="ctr"/>
          <a:lstStyle/>
          <a:p>
            <a:pPr>
              <a:defRPr sz="1100"/>
            </a:pPr>
          </a:p>
        </p:txBody>
      </p:sp>
      <p:sp>
        <p:nvSpPr>
          <p:cNvPr id="489" name="Modeling"/>
          <p:cNvSpPr txBox="1"/>
          <p:nvPr/>
        </p:nvSpPr>
        <p:spPr>
          <a:xfrm>
            <a:off x="4610358" y="6126038"/>
            <a:ext cx="2103712" cy="5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Modeling </a:t>
            </a:r>
          </a:p>
        </p:txBody>
      </p:sp>
      <p:sp>
        <p:nvSpPr>
          <p:cNvPr id="490" name="Scaffolding"/>
          <p:cNvSpPr txBox="1"/>
          <p:nvPr/>
        </p:nvSpPr>
        <p:spPr>
          <a:xfrm>
            <a:off x="3267743" y="4715497"/>
            <a:ext cx="2559758" cy="557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</a:t>
            </a:r>
          </a:p>
        </p:txBody>
      </p:sp>
      <p:sp>
        <p:nvSpPr>
          <p:cNvPr id="491" name="Modeling is a type of scaffolding"/>
          <p:cNvSpPr txBox="1"/>
          <p:nvPr/>
        </p:nvSpPr>
        <p:spPr>
          <a:xfrm>
            <a:off x="1106768" y="7536579"/>
            <a:ext cx="6340957" cy="1152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 anchor="ctr">
            <a:spAutoFit/>
          </a:bodyPr>
          <a:lstStyle>
            <a:lvl1pPr marR="0" indent="0" algn="ctr" defTabSz="583534">
              <a:defRPr sz="3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Modeling is a type of scaffolding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1200" y="63578"/>
            <a:ext cx="3969700" cy="328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Screenshot 2024-03-12 at 3.02.55 PM.png" descr="Screenshot 2024-03-12 at 3.02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275" y="204717"/>
            <a:ext cx="4604898" cy="58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Screenshot 2024-03-12 at 3.03.10 PM.png" descr="Screenshot 2024-03-12 at 3.03.1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7773" y="2530517"/>
            <a:ext cx="10581772" cy="7132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83" y="-40296"/>
            <a:ext cx="7170327" cy="537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2400" t="3830" r="27789" b="2070"/>
          <a:stretch>
            <a:fillRect/>
          </a:stretch>
        </p:blipFill>
        <p:spPr>
          <a:xfrm>
            <a:off x="7931170" y="4585583"/>
            <a:ext cx="4744433" cy="5377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1" h="21500" fill="norm" stroke="1" extrusionOk="0">
                <a:moveTo>
                  <a:pt x="18437" y="1"/>
                </a:moveTo>
                <a:cubicBezTo>
                  <a:pt x="18119" y="-8"/>
                  <a:pt x="17802" y="137"/>
                  <a:pt x="17686" y="448"/>
                </a:cubicBezTo>
                <a:cubicBezTo>
                  <a:pt x="17541" y="836"/>
                  <a:pt x="17697" y="1122"/>
                  <a:pt x="18171" y="1332"/>
                </a:cubicBezTo>
                <a:cubicBezTo>
                  <a:pt x="18387" y="1428"/>
                  <a:pt x="18625" y="1552"/>
                  <a:pt x="18699" y="1610"/>
                </a:cubicBezTo>
                <a:cubicBezTo>
                  <a:pt x="18951" y="1807"/>
                  <a:pt x="18822" y="2167"/>
                  <a:pt x="18498" y="2167"/>
                </a:cubicBezTo>
                <a:cubicBezTo>
                  <a:pt x="18303" y="2167"/>
                  <a:pt x="18069" y="1978"/>
                  <a:pt x="18069" y="1819"/>
                </a:cubicBezTo>
                <a:cubicBezTo>
                  <a:pt x="18069" y="1688"/>
                  <a:pt x="18008" y="1668"/>
                  <a:pt x="17809" y="1735"/>
                </a:cubicBezTo>
                <a:cubicBezTo>
                  <a:pt x="17564" y="1818"/>
                  <a:pt x="17766" y="2347"/>
                  <a:pt x="18101" y="2498"/>
                </a:cubicBezTo>
                <a:cubicBezTo>
                  <a:pt x="18389" y="2629"/>
                  <a:pt x="18848" y="2535"/>
                  <a:pt x="19089" y="2297"/>
                </a:cubicBezTo>
                <a:cubicBezTo>
                  <a:pt x="19277" y="2110"/>
                  <a:pt x="19302" y="2040"/>
                  <a:pt x="19269" y="1786"/>
                </a:cubicBezTo>
                <a:cubicBezTo>
                  <a:pt x="19223" y="1421"/>
                  <a:pt x="19115" y="1302"/>
                  <a:pt x="18679" y="1134"/>
                </a:cubicBezTo>
                <a:cubicBezTo>
                  <a:pt x="18058" y="894"/>
                  <a:pt x="17921" y="684"/>
                  <a:pt x="18226" y="439"/>
                </a:cubicBezTo>
                <a:cubicBezTo>
                  <a:pt x="18370" y="323"/>
                  <a:pt x="18403" y="321"/>
                  <a:pt x="18589" y="413"/>
                </a:cubicBezTo>
                <a:cubicBezTo>
                  <a:pt x="18718" y="477"/>
                  <a:pt x="18803" y="584"/>
                  <a:pt x="18818" y="699"/>
                </a:cubicBezTo>
                <a:cubicBezTo>
                  <a:pt x="18846" y="910"/>
                  <a:pt x="18839" y="907"/>
                  <a:pt x="19087" y="807"/>
                </a:cubicBezTo>
                <a:cubicBezTo>
                  <a:pt x="19252" y="740"/>
                  <a:pt x="19266" y="707"/>
                  <a:pt x="19207" y="520"/>
                </a:cubicBezTo>
                <a:cubicBezTo>
                  <a:pt x="19104" y="194"/>
                  <a:pt x="18786" y="18"/>
                  <a:pt x="18464" y="1"/>
                </a:cubicBezTo>
                <a:lnTo>
                  <a:pt x="18437" y="1"/>
                </a:lnTo>
                <a:close/>
                <a:moveTo>
                  <a:pt x="3673" y="41"/>
                </a:moveTo>
                <a:cubicBezTo>
                  <a:pt x="3457" y="50"/>
                  <a:pt x="3376" y="70"/>
                  <a:pt x="3347" y="101"/>
                </a:cubicBezTo>
                <a:lnTo>
                  <a:pt x="3347" y="1254"/>
                </a:lnTo>
                <a:lnTo>
                  <a:pt x="3347" y="2211"/>
                </a:lnTo>
                <a:lnTo>
                  <a:pt x="3353" y="2505"/>
                </a:lnTo>
                <a:lnTo>
                  <a:pt x="4147" y="2505"/>
                </a:lnTo>
                <a:lnTo>
                  <a:pt x="4949" y="2505"/>
                </a:lnTo>
                <a:lnTo>
                  <a:pt x="4949" y="2305"/>
                </a:lnTo>
                <a:lnTo>
                  <a:pt x="4949" y="2105"/>
                </a:lnTo>
                <a:lnTo>
                  <a:pt x="4369" y="2086"/>
                </a:lnTo>
                <a:lnTo>
                  <a:pt x="3789" y="2065"/>
                </a:lnTo>
                <a:lnTo>
                  <a:pt x="3800" y="1035"/>
                </a:lnTo>
                <a:lnTo>
                  <a:pt x="3811" y="41"/>
                </a:lnTo>
                <a:cubicBezTo>
                  <a:pt x="3784" y="41"/>
                  <a:pt x="3697" y="39"/>
                  <a:pt x="3673" y="41"/>
                </a:cubicBezTo>
                <a:close/>
                <a:moveTo>
                  <a:pt x="4416" y="71"/>
                </a:moveTo>
                <a:lnTo>
                  <a:pt x="4416" y="747"/>
                </a:lnTo>
                <a:lnTo>
                  <a:pt x="4416" y="1424"/>
                </a:lnTo>
                <a:lnTo>
                  <a:pt x="5013" y="1424"/>
                </a:lnTo>
                <a:cubicBezTo>
                  <a:pt x="5581" y="1424"/>
                  <a:pt x="5616" y="1415"/>
                  <a:pt x="5700" y="1250"/>
                </a:cubicBezTo>
                <a:cubicBezTo>
                  <a:pt x="5814" y="1028"/>
                  <a:pt x="6118" y="1043"/>
                  <a:pt x="6155" y="1272"/>
                </a:cubicBezTo>
                <a:cubicBezTo>
                  <a:pt x="6168" y="1355"/>
                  <a:pt x="6229" y="1424"/>
                  <a:pt x="6289" y="1424"/>
                </a:cubicBezTo>
                <a:cubicBezTo>
                  <a:pt x="6428" y="1424"/>
                  <a:pt x="6432" y="1465"/>
                  <a:pt x="6196" y="710"/>
                </a:cubicBezTo>
                <a:cubicBezTo>
                  <a:pt x="6085" y="356"/>
                  <a:pt x="5961" y="77"/>
                  <a:pt x="5919" y="90"/>
                </a:cubicBezTo>
                <a:cubicBezTo>
                  <a:pt x="5876" y="102"/>
                  <a:pt x="5765" y="342"/>
                  <a:pt x="5674" y="623"/>
                </a:cubicBezTo>
                <a:cubicBezTo>
                  <a:pt x="5435" y="1356"/>
                  <a:pt x="5421" y="1383"/>
                  <a:pt x="5310" y="1302"/>
                </a:cubicBezTo>
                <a:cubicBezTo>
                  <a:pt x="5258" y="1264"/>
                  <a:pt x="5096" y="1222"/>
                  <a:pt x="4949" y="1210"/>
                </a:cubicBezTo>
                <a:cubicBezTo>
                  <a:pt x="4741" y="1192"/>
                  <a:pt x="4682" y="1156"/>
                  <a:pt x="4682" y="1051"/>
                </a:cubicBezTo>
                <a:cubicBezTo>
                  <a:pt x="4682" y="954"/>
                  <a:pt x="4741" y="911"/>
                  <a:pt x="4892" y="896"/>
                </a:cubicBezTo>
                <a:cubicBezTo>
                  <a:pt x="5007" y="884"/>
                  <a:pt x="5101" y="832"/>
                  <a:pt x="5101" y="781"/>
                </a:cubicBezTo>
                <a:cubicBezTo>
                  <a:pt x="5101" y="731"/>
                  <a:pt x="5007" y="679"/>
                  <a:pt x="4892" y="667"/>
                </a:cubicBezTo>
                <a:cubicBezTo>
                  <a:pt x="4725" y="650"/>
                  <a:pt x="4682" y="611"/>
                  <a:pt x="4682" y="477"/>
                </a:cubicBezTo>
                <a:cubicBezTo>
                  <a:pt x="4682" y="330"/>
                  <a:pt x="4721" y="305"/>
                  <a:pt x="4969" y="286"/>
                </a:cubicBezTo>
                <a:cubicBezTo>
                  <a:pt x="5156" y="273"/>
                  <a:pt x="5255" y="233"/>
                  <a:pt x="5255" y="169"/>
                </a:cubicBezTo>
                <a:cubicBezTo>
                  <a:pt x="5255" y="96"/>
                  <a:pt x="5149" y="71"/>
                  <a:pt x="4834" y="71"/>
                </a:cubicBezTo>
                <a:lnTo>
                  <a:pt x="4416" y="71"/>
                </a:lnTo>
                <a:close/>
                <a:moveTo>
                  <a:pt x="6627" y="71"/>
                </a:moveTo>
                <a:lnTo>
                  <a:pt x="6627" y="747"/>
                </a:lnTo>
                <a:cubicBezTo>
                  <a:pt x="6627" y="1302"/>
                  <a:pt x="6648" y="1424"/>
                  <a:pt x="6742" y="1424"/>
                </a:cubicBezTo>
                <a:cubicBezTo>
                  <a:pt x="6821" y="1424"/>
                  <a:pt x="6856" y="1353"/>
                  <a:pt x="6856" y="1191"/>
                </a:cubicBezTo>
                <a:cubicBezTo>
                  <a:pt x="6856" y="854"/>
                  <a:pt x="6980" y="838"/>
                  <a:pt x="7161" y="1151"/>
                </a:cubicBezTo>
                <a:cubicBezTo>
                  <a:pt x="7247" y="1301"/>
                  <a:pt x="7367" y="1424"/>
                  <a:pt x="7429" y="1424"/>
                </a:cubicBezTo>
                <a:cubicBezTo>
                  <a:pt x="7579" y="1424"/>
                  <a:pt x="7571" y="1366"/>
                  <a:pt x="7388" y="1099"/>
                </a:cubicBezTo>
                <a:cubicBezTo>
                  <a:pt x="7248" y="896"/>
                  <a:pt x="7245" y="862"/>
                  <a:pt x="7350" y="729"/>
                </a:cubicBezTo>
                <a:cubicBezTo>
                  <a:pt x="7537" y="492"/>
                  <a:pt x="7451" y="240"/>
                  <a:pt x="7198" y="129"/>
                </a:cubicBezTo>
                <a:cubicBezTo>
                  <a:pt x="7197" y="129"/>
                  <a:pt x="7196" y="128"/>
                  <a:pt x="7195" y="128"/>
                </a:cubicBezTo>
                <a:cubicBezTo>
                  <a:pt x="7122" y="105"/>
                  <a:pt x="6945" y="85"/>
                  <a:pt x="6634" y="71"/>
                </a:cubicBezTo>
                <a:cubicBezTo>
                  <a:pt x="6633" y="71"/>
                  <a:pt x="6629" y="71"/>
                  <a:pt x="6627" y="71"/>
                </a:cubicBezTo>
                <a:close/>
                <a:moveTo>
                  <a:pt x="7878" y="71"/>
                </a:moveTo>
                <a:cubicBezTo>
                  <a:pt x="7795" y="71"/>
                  <a:pt x="7771" y="214"/>
                  <a:pt x="7771" y="747"/>
                </a:cubicBezTo>
                <a:cubicBezTo>
                  <a:pt x="7771" y="1302"/>
                  <a:pt x="7791" y="1424"/>
                  <a:pt x="7885" y="1424"/>
                </a:cubicBezTo>
                <a:cubicBezTo>
                  <a:pt x="7965" y="1424"/>
                  <a:pt x="8000" y="1353"/>
                  <a:pt x="8000" y="1191"/>
                </a:cubicBezTo>
                <a:cubicBezTo>
                  <a:pt x="8000" y="849"/>
                  <a:pt x="8141" y="827"/>
                  <a:pt x="8283" y="1146"/>
                </a:cubicBezTo>
                <a:cubicBezTo>
                  <a:pt x="8350" y="1298"/>
                  <a:pt x="8451" y="1424"/>
                  <a:pt x="8508" y="1424"/>
                </a:cubicBezTo>
                <a:cubicBezTo>
                  <a:pt x="8587" y="1424"/>
                  <a:pt x="8610" y="1269"/>
                  <a:pt x="8610" y="747"/>
                </a:cubicBezTo>
                <a:cubicBezTo>
                  <a:pt x="8610" y="206"/>
                  <a:pt x="8591" y="90"/>
                  <a:pt x="8503" y="77"/>
                </a:cubicBezTo>
                <a:cubicBezTo>
                  <a:pt x="8494" y="78"/>
                  <a:pt x="8454" y="78"/>
                  <a:pt x="8447" y="79"/>
                </a:cubicBezTo>
                <a:cubicBezTo>
                  <a:pt x="8391" y="94"/>
                  <a:pt x="8378" y="148"/>
                  <a:pt x="8399" y="275"/>
                </a:cubicBezTo>
                <a:cubicBezTo>
                  <a:pt x="8419" y="394"/>
                  <a:pt x="8390" y="511"/>
                  <a:pt x="8333" y="553"/>
                </a:cubicBezTo>
                <a:cubicBezTo>
                  <a:pt x="8256" y="609"/>
                  <a:pt x="8206" y="562"/>
                  <a:pt x="8109" y="348"/>
                </a:cubicBezTo>
                <a:cubicBezTo>
                  <a:pt x="8040" y="196"/>
                  <a:pt x="7936" y="71"/>
                  <a:pt x="7878" y="71"/>
                </a:cubicBezTo>
                <a:close/>
                <a:moveTo>
                  <a:pt x="9030" y="71"/>
                </a:moveTo>
                <a:cubicBezTo>
                  <a:pt x="8936" y="71"/>
                  <a:pt x="8916" y="191"/>
                  <a:pt x="8916" y="747"/>
                </a:cubicBezTo>
                <a:cubicBezTo>
                  <a:pt x="8916" y="1302"/>
                  <a:pt x="8936" y="1424"/>
                  <a:pt x="9030" y="1424"/>
                </a:cubicBezTo>
                <a:cubicBezTo>
                  <a:pt x="9125" y="1424"/>
                  <a:pt x="9145" y="1302"/>
                  <a:pt x="9145" y="747"/>
                </a:cubicBezTo>
                <a:cubicBezTo>
                  <a:pt x="9145" y="191"/>
                  <a:pt x="9125" y="71"/>
                  <a:pt x="9030" y="71"/>
                </a:cubicBezTo>
                <a:close/>
                <a:moveTo>
                  <a:pt x="10172" y="71"/>
                </a:moveTo>
                <a:cubicBezTo>
                  <a:pt x="10091" y="72"/>
                  <a:pt x="10059" y="147"/>
                  <a:pt x="10059" y="337"/>
                </a:cubicBezTo>
                <a:cubicBezTo>
                  <a:pt x="10059" y="719"/>
                  <a:pt x="9930" y="738"/>
                  <a:pt x="9757" y="380"/>
                </a:cubicBezTo>
                <a:cubicBezTo>
                  <a:pt x="9525" y="-99"/>
                  <a:pt x="9449" y="-10"/>
                  <a:pt x="9449" y="747"/>
                </a:cubicBezTo>
                <a:cubicBezTo>
                  <a:pt x="9449" y="1152"/>
                  <a:pt x="9480" y="1424"/>
                  <a:pt x="9526" y="1424"/>
                </a:cubicBezTo>
                <a:cubicBezTo>
                  <a:pt x="9568" y="1424"/>
                  <a:pt x="9601" y="1304"/>
                  <a:pt x="9601" y="1158"/>
                </a:cubicBezTo>
                <a:cubicBezTo>
                  <a:pt x="9601" y="775"/>
                  <a:pt x="9734" y="757"/>
                  <a:pt x="9913" y="1115"/>
                </a:cubicBezTo>
                <a:cubicBezTo>
                  <a:pt x="9998" y="1285"/>
                  <a:pt x="10117" y="1424"/>
                  <a:pt x="10177" y="1424"/>
                </a:cubicBezTo>
                <a:cubicBezTo>
                  <a:pt x="10267" y="1424"/>
                  <a:pt x="10288" y="1293"/>
                  <a:pt x="10288" y="747"/>
                </a:cubicBezTo>
                <a:cubicBezTo>
                  <a:pt x="10288" y="196"/>
                  <a:pt x="10268" y="74"/>
                  <a:pt x="10176" y="72"/>
                </a:cubicBezTo>
                <a:cubicBezTo>
                  <a:pt x="10174" y="72"/>
                  <a:pt x="10173" y="71"/>
                  <a:pt x="10172" y="71"/>
                </a:cubicBezTo>
                <a:close/>
                <a:moveTo>
                  <a:pt x="12586" y="71"/>
                </a:moveTo>
                <a:cubicBezTo>
                  <a:pt x="12188" y="71"/>
                  <a:pt x="12029" y="534"/>
                  <a:pt x="12352" y="750"/>
                </a:cubicBezTo>
                <a:lnTo>
                  <a:pt x="12527" y="867"/>
                </a:lnTo>
                <a:lnTo>
                  <a:pt x="12361" y="959"/>
                </a:lnTo>
                <a:cubicBezTo>
                  <a:pt x="12177" y="1061"/>
                  <a:pt x="12147" y="1218"/>
                  <a:pt x="12287" y="1342"/>
                </a:cubicBezTo>
                <a:cubicBezTo>
                  <a:pt x="12439" y="1476"/>
                  <a:pt x="12784" y="1439"/>
                  <a:pt x="12915" y="1273"/>
                </a:cubicBezTo>
                <a:cubicBezTo>
                  <a:pt x="13080" y="1065"/>
                  <a:pt x="13065" y="969"/>
                  <a:pt x="12838" y="783"/>
                </a:cubicBezTo>
                <a:cubicBezTo>
                  <a:pt x="12644" y="624"/>
                  <a:pt x="12644" y="621"/>
                  <a:pt x="12801" y="547"/>
                </a:cubicBezTo>
                <a:cubicBezTo>
                  <a:pt x="12888" y="506"/>
                  <a:pt x="12958" y="430"/>
                  <a:pt x="12958" y="378"/>
                </a:cubicBezTo>
                <a:cubicBezTo>
                  <a:pt x="12958" y="247"/>
                  <a:pt x="12745" y="71"/>
                  <a:pt x="12586" y="71"/>
                </a:cubicBezTo>
                <a:close/>
                <a:moveTo>
                  <a:pt x="13758" y="71"/>
                </a:moveTo>
                <a:cubicBezTo>
                  <a:pt x="13323" y="71"/>
                  <a:pt x="13187" y="93"/>
                  <a:pt x="13187" y="164"/>
                </a:cubicBezTo>
                <a:cubicBezTo>
                  <a:pt x="13187" y="216"/>
                  <a:pt x="13255" y="275"/>
                  <a:pt x="13339" y="294"/>
                </a:cubicBezTo>
                <a:cubicBezTo>
                  <a:pt x="13476" y="326"/>
                  <a:pt x="13493" y="386"/>
                  <a:pt x="13493" y="877"/>
                </a:cubicBezTo>
                <a:cubicBezTo>
                  <a:pt x="13493" y="1311"/>
                  <a:pt x="13516" y="1424"/>
                  <a:pt x="13604" y="1424"/>
                </a:cubicBezTo>
                <a:cubicBezTo>
                  <a:pt x="13691" y="1424"/>
                  <a:pt x="13719" y="1301"/>
                  <a:pt x="13737" y="870"/>
                </a:cubicBezTo>
                <a:cubicBezTo>
                  <a:pt x="13758" y="330"/>
                  <a:pt x="13764" y="316"/>
                  <a:pt x="13971" y="267"/>
                </a:cubicBezTo>
                <a:cubicBezTo>
                  <a:pt x="14167" y="221"/>
                  <a:pt x="14197" y="242"/>
                  <a:pt x="14372" y="548"/>
                </a:cubicBezTo>
                <a:cubicBezTo>
                  <a:pt x="14480" y="737"/>
                  <a:pt x="14560" y="995"/>
                  <a:pt x="14560" y="1151"/>
                </a:cubicBezTo>
                <a:cubicBezTo>
                  <a:pt x="14560" y="1301"/>
                  <a:pt x="14595" y="1424"/>
                  <a:pt x="14637" y="1424"/>
                </a:cubicBezTo>
                <a:cubicBezTo>
                  <a:pt x="14679" y="1424"/>
                  <a:pt x="14714" y="1301"/>
                  <a:pt x="14714" y="1151"/>
                </a:cubicBezTo>
                <a:cubicBezTo>
                  <a:pt x="14714" y="983"/>
                  <a:pt x="14800" y="725"/>
                  <a:pt x="14943" y="475"/>
                </a:cubicBezTo>
                <a:cubicBezTo>
                  <a:pt x="15146" y="118"/>
                  <a:pt x="15157" y="71"/>
                  <a:pt x="15036" y="71"/>
                </a:cubicBezTo>
                <a:cubicBezTo>
                  <a:pt x="14954" y="71"/>
                  <a:pt x="14864" y="152"/>
                  <a:pt x="14812" y="274"/>
                </a:cubicBezTo>
                <a:cubicBezTo>
                  <a:pt x="14765" y="385"/>
                  <a:pt x="14690" y="477"/>
                  <a:pt x="14646" y="477"/>
                </a:cubicBezTo>
                <a:cubicBezTo>
                  <a:pt x="14601" y="477"/>
                  <a:pt x="14510" y="385"/>
                  <a:pt x="14445" y="274"/>
                </a:cubicBezTo>
                <a:cubicBezTo>
                  <a:pt x="14330" y="76"/>
                  <a:pt x="14314" y="71"/>
                  <a:pt x="13758" y="71"/>
                </a:cubicBezTo>
                <a:close/>
                <a:moveTo>
                  <a:pt x="16592" y="71"/>
                </a:moveTo>
                <a:cubicBezTo>
                  <a:pt x="16515" y="78"/>
                  <a:pt x="16450" y="88"/>
                  <a:pt x="16390" y="96"/>
                </a:cubicBezTo>
                <a:lnTo>
                  <a:pt x="16390" y="747"/>
                </a:lnTo>
                <a:lnTo>
                  <a:pt x="16390" y="1424"/>
                </a:lnTo>
                <a:lnTo>
                  <a:pt x="16811" y="1424"/>
                </a:lnTo>
                <a:cubicBezTo>
                  <a:pt x="17125" y="1424"/>
                  <a:pt x="17229" y="1399"/>
                  <a:pt x="17229" y="1326"/>
                </a:cubicBezTo>
                <a:cubicBezTo>
                  <a:pt x="17229" y="1259"/>
                  <a:pt x="17126" y="1222"/>
                  <a:pt x="16906" y="1208"/>
                </a:cubicBezTo>
                <a:cubicBezTo>
                  <a:pt x="16640" y="1191"/>
                  <a:pt x="16582" y="1162"/>
                  <a:pt x="16582" y="1051"/>
                </a:cubicBezTo>
                <a:cubicBezTo>
                  <a:pt x="16582" y="948"/>
                  <a:pt x="16641" y="912"/>
                  <a:pt x="16830" y="896"/>
                </a:cubicBezTo>
                <a:cubicBezTo>
                  <a:pt x="16978" y="883"/>
                  <a:pt x="17077" y="837"/>
                  <a:pt x="17077" y="781"/>
                </a:cubicBezTo>
                <a:cubicBezTo>
                  <a:pt x="17077" y="726"/>
                  <a:pt x="16978" y="680"/>
                  <a:pt x="16830" y="667"/>
                </a:cubicBezTo>
                <a:cubicBezTo>
                  <a:pt x="16623" y="650"/>
                  <a:pt x="16582" y="618"/>
                  <a:pt x="16582" y="477"/>
                </a:cubicBezTo>
                <a:cubicBezTo>
                  <a:pt x="16582" y="326"/>
                  <a:pt x="16617" y="305"/>
                  <a:pt x="16906" y="286"/>
                </a:cubicBezTo>
                <a:cubicBezTo>
                  <a:pt x="17126" y="272"/>
                  <a:pt x="17229" y="235"/>
                  <a:pt x="17229" y="169"/>
                </a:cubicBezTo>
                <a:cubicBezTo>
                  <a:pt x="17229" y="96"/>
                  <a:pt x="17125" y="71"/>
                  <a:pt x="16811" y="71"/>
                </a:cubicBezTo>
                <a:lnTo>
                  <a:pt x="16592" y="71"/>
                </a:lnTo>
                <a:close/>
                <a:moveTo>
                  <a:pt x="10958" y="77"/>
                </a:moveTo>
                <a:cubicBezTo>
                  <a:pt x="10855" y="72"/>
                  <a:pt x="10751" y="108"/>
                  <a:pt x="10657" y="183"/>
                </a:cubicBezTo>
                <a:cubicBezTo>
                  <a:pt x="10550" y="270"/>
                  <a:pt x="10517" y="395"/>
                  <a:pt x="10517" y="729"/>
                </a:cubicBezTo>
                <a:cubicBezTo>
                  <a:pt x="10517" y="967"/>
                  <a:pt x="10553" y="1220"/>
                  <a:pt x="10596" y="1292"/>
                </a:cubicBezTo>
                <a:cubicBezTo>
                  <a:pt x="10651" y="1383"/>
                  <a:pt x="10756" y="1424"/>
                  <a:pt x="10936" y="1424"/>
                </a:cubicBezTo>
                <a:cubicBezTo>
                  <a:pt x="11117" y="1424"/>
                  <a:pt x="11223" y="1383"/>
                  <a:pt x="11278" y="1292"/>
                </a:cubicBezTo>
                <a:cubicBezTo>
                  <a:pt x="11300" y="1257"/>
                  <a:pt x="11314" y="1205"/>
                  <a:pt x="11326" y="1151"/>
                </a:cubicBezTo>
                <a:cubicBezTo>
                  <a:pt x="11339" y="1070"/>
                  <a:pt x="11345" y="969"/>
                  <a:pt x="11348" y="858"/>
                </a:cubicBezTo>
                <a:cubicBezTo>
                  <a:pt x="11341" y="756"/>
                  <a:pt x="11321" y="668"/>
                  <a:pt x="11282" y="647"/>
                </a:cubicBezTo>
                <a:cubicBezTo>
                  <a:pt x="11234" y="621"/>
                  <a:pt x="11240" y="558"/>
                  <a:pt x="11298" y="477"/>
                </a:cubicBezTo>
                <a:cubicBezTo>
                  <a:pt x="11371" y="372"/>
                  <a:pt x="11362" y="324"/>
                  <a:pt x="11246" y="210"/>
                </a:cubicBezTo>
                <a:cubicBezTo>
                  <a:pt x="11160" y="126"/>
                  <a:pt x="11060" y="82"/>
                  <a:pt x="10958" y="77"/>
                </a:cubicBezTo>
                <a:close/>
                <a:moveTo>
                  <a:pt x="15453" y="90"/>
                </a:moveTo>
                <a:cubicBezTo>
                  <a:pt x="15390" y="108"/>
                  <a:pt x="15357" y="328"/>
                  <a:pt x="15349" y="770"/>
                </a:cubicBezTo>
                <a:lnTo>
                  <a:pt x="15336" y="1424"/>
                </a:lnTo>
                <a:lnTo>
                  <a:pt x="15750" y="1424"/>
                </a:lnTo>
                <a:cubicBezTo>
                  <a:pt x="16058" y="1424"/>
                  <a:pt x="16163" y="1398"/>
                  <a:pt x="16163" y="1326"/>
                </a:cubicBezTo>
                <a:cubicBezTo>
                  <a:pt x="16163" y="1262"/>
                  <a:pt x="16064" y="1222"/>
                  <a:pt x="15877" y="1208"/>
                </a:cubicBezTo>
                <a:lnTo>
                  <a:pt x="15590" y="1186"/>
                </a:lnTo>
                <a:lnTo>
                  <a:pt x="15567" y="629"/>
                </a:lnTo>
                <a:cubicBezTo>
                  <a:pt x="15567" y="627"/>
                  <a:pt x="15567" y="627"/>
                  <a:pt x="15567" y="624"/>
                </a:cubicBezTo>
                <a:cubicBezTo>
                  <a:pt x="15556" y="354"/>
                  <a:pt x="15534" y="186"/>
                  <a:pt x="15499" y="112"/>
                </a:cubicBezTo>
                <a:cubicBezTo>
                  <a:pt x="15499" y="111"/>
                  <a:pt x="15498" y="109"/>
                  <a:pt x="15497" y="109"/>
                </a:cubicBezTo>
                <a:cubicBezTo>
                  <a:pt x="15485" y="91"/>
                  <a:pt x="15469" y="85"/>
                  <a:pt x="15453" y="90"/>
                </a:cubicBezTo>
                <a:close/>
                <a:moveTo>
                  <a:pt x="4568" y="1762"/>
                </a:moveTo>
                <a:cubicBezTo>
                  <a:pt x="4526" y="1762"/>
                  <a:pt x="4491" y="1792"/>
                  <a:pt x="4491" y="1829"/>
                </a:cubicBezTo>
                <a:cubicBezTo>
                  <a:pt x="4491" y="1866"/>
                  <a:pt x="4526" y="1897"/>
                  <a:pt x="4568" y="1897"/>
                </a:cubicBezTo>
                <a:cubicBezTo>
                  <a:pt x="4610" y="1897"/>
                  <a:pt x="4645" y="1866"/>
                  <a:pt x="4645" y="1829"/>
                </a:cubicBezTo>
                <a:cubicBezTo>
                  <a:pt x="4645" y="1792"/>
                  <a:pt x="4610" y="1762"/>
                  <a:pt x="4568" y="1762"/>
                </a:cubicBezTo>
                <a:close/>
                <a:moveTo>
                  <a:pt x="5026" y="1762"/>
                </a:moveTo>
                <a:cubicBezTo>
                  <a:pt x="4984" y="1762"/>
                  <a:pt x="4949" y="1792"/>
                  <a:pt x="4949" y="1829"/>
                </a:cubicBezTo>
                <a:cubicBezTo>
                  <a:pt x="4949" y="1866"/>
                  <a:pt x="4984" y="1897"/>
                  <a:pt x="5026" y="1897"/>
                </a:cubicBezTo>
                <a:cubicBezTo>
                  <a:pt x="5068" y="1897"/>
                  <a:pt x="5101" y="1866"/>
                  <a:pt x="5101" y="1829"/>
                </a:cubicBezTo>
                <a:cubicBezTo>
                  <a:pt x="5101" y="1792"/>
                  <a:pt x="5068" y="1762"/>
                  <a:pt x="5026" y="1762"/>
                </a:cubicBezTo>
                <a:close/>
                <a:moveTo>
                  <a:pt x="5482" y="1762"/>
                </a:moveTo>
                <a:cubicBezTo>
                  <a:pt x="5440" y="1762"/>
                  <a:pt x="5407" y="1792"/>
                  <a:pt x="5407" y="1829"/>
                </a:cubicBezTo>
                <a:cubicBezTo>
                  <a:pt x="5407" y="1866"/>
                  <a:pt x="5440" y="1897"/>
                  <a:pt x="5482" y="1897"/>
                </a:cubicBezTo>
                <a:cubicBezTo>
                  <a:pt x="5524" y="1897"/>
                  <a:pt x="5559" y="1866"/>
                  <a:pt x="5559" y="1829"/>
                </a:cubicBezTo>
                <a:cubicBezTo>
                  <a:pt x="5559" y="1792"/>
                  <a:pt x="5524" y="1762"/>
                  <a:pt x="5482" y="1762"/>
                </a:cubicBezTo>
                <a:close/>
                <a:moveTo>
                  <a:pt x="6017" y="1762"/>
                </a:moveTo>
                <a:cubicBezTo>
                  <a:pt x="5975" y="1762"/>
                  <a:pt x="5940" y="1792"/>
                  <a:pt x="5940" y="1829"/>
                </a:cubicBezTo>
                <a:cubicBezTo>
                  <a:pt x="5940" y="1866"/>
                  <a:pt x="5975" y="1897"/>
                  <a:pt x="6017" y="1897"/>
                </a:cubicBezTo>
                <a:cubicBezTo>
                  <a:pt x="6059" y="1897"/>
                  <a:pt x="6094" y="1866"/>
                  <a:pt x="6094" y="1829"/>
                </a:cubicBezTo>
                <a:cubicBezTo>
                  <a:pt x="6094" y="1792"/>
                  <a:pt x="6059" y="1762"/>
                  <a:pt x="6017" y="1762"/>
                </a:cubicBezTo>
                <a:close/>
                <a:moveTo>
                  <a:pt x="6475" y="1762"/>
                </a:moveTo>
                <a:cubicBezTo>
                  <a:pt x="6433" y="1762"/>
                  <a:pt x="6398" y="1792"/>
                  <a:pt x="6398" y="1829"/>
                </a:cubicBezTo>
                <a:cubicBezTo>
                  <a:pt x="6398" y="1843"/>
                  <a:pt x="6408" y="1854"/>
                  <a:pt x="6416" y="1865"/>
                </a:cubicBezTo>
                <a:cubicBezTo>
                  <a:pt x="6468" y="1850"/>
                  <a:pt x="6521" y="1834"/>
                  <a:pt x="6543" y="1811"/>
                </a:cubicBezTo>
                <a:cubicBezTo>
                  <a:pt x="6534" y="1783"/>
                  <a:pt x="6510" y="1762"/>
                  <a:pt x="6475" y="1762"/>
                </a:cubicBezTo>
                <a:close/>
                <a:moveTo>
                  <a:pt x="6932" y="1762"/>
                </a:moveTo>
                <a:cubicBezTo>
                  <a:pt x="6898" y="1762"/>
                  <a:pt x="6875" y="1783"/>
                  <a:pt x="6865" y="1810"/>
                </a:cubicBezTo>
                <a:cubicBezTo>
                  <a:pt x="6891" y="1848"/>
                  <a:pt x="6923" y="1876"/>
                  <a:pt x="6960" y="1886"/>
                </a:cubicBezTo>
                <a:cubicBezTo>
                  <a:pt x="6987" y="1875"/>
                  <a:pt x="7008" y="1856"/>
                  <a:pt x="7008" y="1829"/>
                </a:cubicBezTo>
                <a:cubicBezTo>
                  <a:pt x="7008" y="1792"/>
                  <a:pt x="6973" y="1762"/>
                  <a:pt x="6932" y="1762"/>
                </a:cubicBezTo>
                <a:close/>
                <a:moveTo>
                  <a:pt x="7390" y="1762"/>
                </a:moveTo>
                <a:cubicBezTo>
                  <a:pt x="7353" y="1762"/>
                  <a:pt x="7327" y="1787"/>
                  <a:pt x="7320" y="1818"/>
                </a:cubicBezTo>
                <a:cubicBezTo>
                  <a:pt x="7342" y="1849"/>
                  <a:pt x="7392" y="1863"/>
                  <a:pt x="7443" y="1875"/>
                </a:cubicBezTo>
                <a:cubicBezTo>
                  <a:pt x="7456" y="1863"/>
                  <a:pt x="7467" y="1847"/>
                  <a:pt x="7467" y="1829"/>
                </a:cubicBezTo>
                <a:cubicBezTo>
                  <a:pt x="7467" y="1792"/>
                  <a:pt x="7432" y="1762"/>
                  <a:pt x="7390" y="1762"/>
                </a:cubicBezTo>
                <a:close/>
                <a:moveTo>
                  <a:pt x="7925" y="1762"/>
                </a:moveTo>
                <a:cubicBezTo>
                  <a:pt x="7883" y="1762"/>
                  <a:pt x="7848" y="1792"/>
                  <a:pt x="7848" y="1829"/>
                </a:cubicBezTo>
                <a:cubicBezTo>
                  <a:pt x="7848" y="1845"/>
                  <a:pt x="7857" y="1858"/>
                  <a:pt x="7867" y="1870"/>
                </a:cubicBezTo>
                <a:cubicBezTo>
                  <a:pt x="7921" y="1857"/>
                  <a:pt x="7958" y="1835"/>
                  <a:pt x="7993" y="1811"/>
                </a:cubicBezTo>
                <a:cubicBezTo>
                  <a:pt x="7983" y="1783"/>
                  <a:pt x="7959" y="1762"/>
                  <a:pt x="7925" y="1762"/>
                </a:cubicBezTo>
                <a:close/>
                <a:moveTo>
                  <a:pt x="8381" y="1762"/>
                </a:moveTo>
                <a:cubicBezTo>
                  <a:pt x="8341" y="1762"/>
                  <a:pt x="8311" y="1789"/>
                  <a:pt x="8308" y="1824"/>
                </a:cubicBezTo>
                <a:cubicBezTo>
                  <a:pt x="8345" y="1855"/>
                  <a:pt x="8381" y="1877"/>
                  <a:pt x="8411" y="1886"/>
                </a:cubicBezTo>
                <a:cubicBezTo>
                  <a:pt x="8437" y="1875"/>
                  <a:pt x="8458" y="1855"/>
                  <a:pt x="8458" y="1829"/>
                </a:cubicBezTo>
                <a:cubicBezTo>
                  <a:pt x="8458" y="1792"/>
                  <a:pt x="8423" y="1762"/>
                  <a:pt x="8381" y="1762"/>
                </a:cubicBezTo>
                <a:close/>
                <a:moveTo>
                  <a:pt x="8839" y="1762"/>
                </a:moveTo>
                <a:cubicBezTo>
                  <a:pt x="8805" y="1762"/>
                  <a:pt x="8780" y="1783"/>
                  <a:pt x="8771" y="1811"/>
                </a:cubicBezTo>
                <a:cubicBezTo>
                  <a:pt x="8804" y="1831"/>
                  <a:pt x="8847" y="1847"/>
                  <a:pt x="8900" y="1860"/>
                </a:cubicBezTo>
                <a:cubicBezTo>
                  <a:pt x="8907" y="1850"/>
                  <a:pt x="8916" y="1841"/>
                  <a:pt x="8916" y="1829"/>
                </a:cubicBezTo>
                <a:cubicBezTo>
                  <a:pt x="8916" y="1792"/>
                  <a:pt x="8881" y="1762"/>
                  <a:pt x="8839" y="1762"/>
                </a:cubicBezTo>
                <a:close/>
                <a:moveTo>
                  <a:pt x="9374" y="1762"/>
                </a:moveTo>
                <a:cubicBezTo>
                  <a:pt x="9332" y="1762"/>
                  <a:pt x="9297" y="1792"/>
                  <a:pt x="9297" y="1829"/>
                </a:cubicBezTo>
                <a:cubicBezTo>
                  <a:pt x="9297" y="1866"/>
                  <a:pt x="9332" y="1897"/>
                  <a:pt x="9374" y="1897"/>
                </a:cubicBezTo>
                <a:cubicBezTo>
                  <a:pt x="9416" y="1897"/>
                  <a:pt x="9449" y="1866"/>
                  <a:pt x="9449" y="1829"/>
                </a:cubicBezTo>
                <a:cubicBezTo>
                  <a:pt x="9449" y="1792"/>
                  <a:pt x="9416" y="1762"/>
                  <a:pt x="9374" y="1762"/>
                </a:cubicBezTo>
                <a:close/>
                <a:moveTo>
                  <a:pt x="9830" y="1762"/>
                </a:moveTo>
                <a:cubicBezTo>
                  <a:pt x="9788" y="1762"/>
                  <a:pt x="9755" y="1792"/>
                  <a:pt x="9755" y="1829"/>
                </a:cubicBezTo>
                <a:cubicBezTo>
                  <a:pt x="9755" y="1837"/>
                  <a:pt x="9762" y="1843"/>
                  <a:pt x="9766" y="1851"/>
                </a:cubicBezTo>
                <a:cubicBezTo>
                  <a:pt x="9822" y="1835"/>
                  <a:pt x="9863" y="1816"/>
                  <a:pt x="9891" y="1794"/>
                </a:cubicBezTo>
                <a:cubicBezTo>
                  <a:pt x="9878" y="1775"/>
                  <a:pt x="9857" y="1762"/>
                  <a:pt x="9830" y="1762"/>
                </a:cubicBezTo>
                <a:close/>
                <a:moveTo>
                  <a:pt x="10288" y="1762"/>
                </a:moveTo>
                <a:cubicBezTo>
                  <a:pt x="10253" y="1762"/>
                  <a:pt x="10227" y="1784"/>
                  <a:pt x="10219" y="1813"/>
                </a:cubicBezTo>
                <a:cubicBezTo>
                  <a:pt x="10241" y="1840"/>
                  <a:pt x="10294" y="1854"/>
                  <a:pt x="10347" y="1865"/>
                </a:cubicBezTo>
                <a:cubicBezTo>
                  <a:pt x="10356" y="1854"/>
                  <a:pt x="10365" y="1843"/>
                  <a:pt x="10365" y="1829"/>
                </a:cubicBezTo>
                <a:cubicBezTo>
                  <a:pt x="10365" y="1792"/>
                  <a:pt x="10330" y="1762"/>
                  <a:pt x="10288" y="1762"/>
                </a:cubicBezTo>
                <a:close/>
                <a:moveTo>
                  <a:pt x="10823" y="1762"/>
                </a:moveTo>
                <a:cubicBezTo>
                  <a:pt x="10781" y="1762"/>
                  <a:pt x="10747" y="1792"/>
                  <a:pt x="10747" y="1829"/>
                </a:cubicBezTo>
                <a:cubicBezTo>
                  <a:pt x="10747" y="1842"/>
                  <a:pt x="10755" y="1853"/>
                  <a:pt x="10763" y="1864"/>
                </a:cubicBezTo>
                <a:cubicBezTo>
                  <a:pt x="10814" y="1853"/>
                  <a:pt x="10868" y="1842"/>
                  <a:pt x="10891" y="1814"/>
                </a:cubicBezTo>
                <a:cubicBezTo>
                  <a:pt x="10883" y="1785"/>
                  <a:pt x="10859" y="1762"/>
                  <a:pt x="10823" y="1762"/>
                </a:cubicBezTo>
                <a:close/>
                <a:moveTo>
                  <a:pt x="11280" y="1762"/>
                </a:moveTo>
                <a:cubicBezTo>
                  <a:pt x="11244" y="1762"/>
                  <a:pt x="11220" y="1785"/>
                  <a:pt x="11212" y="1814"/>
                </a:cubicBezTo>
                <a:cubicBezTo>
                  <a:pt x="11262" y="1848"/>
                  <a:pt x="11308" y="1868"/>
                  <a:pt x="11341" y="1864"/>
                </a:cubicBezTo>
                <a:cubicBezTo>
                  <a:pt x="11348" y="1853"/>
                  <a:pt x="11357" y="1842"/>
                  <a:pt x="11357" y="1829"/>
                </a:cubicBezTo>
                <a:cubicBezTo>
                  <a:pt x="11357" y="1792"/>
                  <a:pt x="11322" y="1762"/>
                  <a:pt x="11280" y="1762"/>
                </a:cubicBezTo>
                <a:close/>
                <a:moveTo>
                  <a:pt x="11738" y="1762"/>
                </a:moveTo>
                <a:cubicBezTo>
                  <a:pt x="11705" y="1762"/>
                  <a:pt x="11682" y="1782"/>
                  <a:pt x="11672" y="1808"/>
                </a:cubicBezTo>
                <a:cubicBezTo>
                  <a:pt x="11698" y="1847"/>
                  <a:pt x="11731" y="1873"/>
                  <a:pt x="11772" y="1884"/>
                </a:cubicBezTo>
                <a:cubicBezTo>
                  <a:pt x="11795" y="1873"/>
                  <a:pt x="11815" y="1854"/>
                  <a:pt x="11815" y="1829"/>
                </a:cubicBezTo>
                <a:cubicBezTo>
                  <a:pt x="11815" y="1792"/>
                  <a:pt x="11780" y="1762"/>
                  <a:pt x="11738" y="1762"/>
                </a:cubicBezTo>
                <a:close/>
                <a:moveTo>
                  <a:pt x="12271" y="1762"/>
                </a:moveTo>
                <a:cubicBezTo>
                  <a:pt x="12229" y="1762"/>
                  <a:pt x="12196" y="1792"/>
                  <a:pt x="12196" y="1829"/>
                </a:cubicBezTo>
                <a:cubicBezTo>
                  <a:pt x="12196" y="1866"/>
                  <a:pt x="12229" y="1897"/>
                  <a:pt x="12271" y="1897"/>
                </a:cubicBezTo>
                <a:cubicBezTo>
                  <a:pt x="12313" y="1897"/>
                  <a:pt x="12348" y="1866"/>
                  <a:pt x="12348" y="1829"/>
                </a:cubicBezTo>
                <a:cubicBezTo>
                  <a:pt x="12348" y="1792"/>
                  <a:pt x="12313" y="1762"/>
                  <a:pt x="12271" y="1762"/>
                </a:cubicBezTo>
                <a:close/>
                <a:moveTo>
                  <a:pt x="12729" y="1762"/>
                </a:moveTo>
                <a:cubicBezTo>
                  <a:pt x="12687" y="1762"/>
                  <a:pt x="12654" y="1792"/>
                  <a:pt x="12654" y="1829"/>
                </a:cubicBezTo>
                <a:cubicBezTo>
                  <a:pt x="12654" y="1866"/>
                  <a:pt x="12687" y="1897"/>
                  <a:pt x="12729" y="1897"/>
                </a:cubicBezTo>
                <a:cubicBezTo>
                  <a:pt x="12771" y="1897"/>
                  <a:pt x="12806" y="1866"/>
                  <a:pt x="12806" y="1829"/>
                </a:cubicBezTo>
                <a:cubicBezTo>
                  <a:pt x="12806" y="1792"/>
                  <a:pt x="12771" y="1762"/>
                  <a:pt x="12729" y="1762"/>
                </a:cubicBezTo>
                <a:close/>
                <a:moveTo>
                  <a:pt x="13187" y="1762"/>
                </a:moveTo>
                <a:cubicBezTo>
                  <a:pt x="13145" y="1762"/>
                  <a:pt x="13110" y="1792"/>
                  <a:pt x="13110" y="1829"/>
                </a:cubicBezTo>
                <a:cubicBezTo>
                  <a:pt x="13110" y="1866"/>
                  <a:pt x="13145" y="1897"/>
                  <a:pt x="13187" y="1897"/>
                </a:cubicBezTo>
                <a:cubicBezTo>
                  <a:pt x="13229" y="1897"/>
                  <a:pt x="13264" y="1866"/>
                  <a:pt x="13264" y="1829"/>
                </a:cubicBezTo>
                <a:cubicBezTo>
                  <a:pt x="13264" y="1792"/>
                  <a:pt x="13229" y="1762"/>
                  <a:pt x="13187" y="1762"/>
                </a:cubicBezTo>
                <a:close/>
                <a:moveTo>
                  <a:pt x="13720" y="1762"/>
                </a:moveTo>
                <a:cubicBezTo>
                  <a:pt x="13679" y="1762"/>
                  <a:pt x="13645" y="1792"/>
                  <a:pt x="13645" y="1829"/>
                </a:cubicBezTo>
                <a:cubicBezTo>
                  <a:pt x="13645" y="1866"/>
                  <a:pt x="13679" y="1897"/>
                  <a:pt x="13720" y="1897"/>
                </a:cubicBezTo>
                <a:cubicBezTo>
                  <a:pt x="13762" y="1897"/>
                  <a:pt x="13797" y="1866"/>
                  <a:pt x="13797" y="1829"/>
                </a:cubicBezTo>
                <a:cubicBezTo>
                  <a:pt x="13797" y="1792"/>
                  <a:pt x="13762" y="1762"/>
                  <a:pt x="13720" y="1762"/>
                </a:cubicBezTo>
                <a:close/>
                <a:moveTo>
                  <a:pt x="14179" y="1762"/>
                </a:moveTo>
                <a:cubicBezTo>
                  <a:pt x="14137" y="1762"/>
                  <a:pt x="14103" y="1792"/>
                  <a:pt x="14103" y="1829"/>
                </a:cubicBezTo>
                <a:cubicBezTo>
                  <a:pt x="14103" y="1866"/>
                  <a:pt x="14137" y="1897"/>
                  <a:pt x="14179" y="1897"/>
                </a:cubicBezTo>
                <a:cubicBezTo>
                  <a:pt x="14221" y="1897"/>
                  <a:pt x="14256" y="1866"/>
                  <a:pt x="14256" y="1829"/>
                </a:cubicBezTo>
                <a:cubicBezTo>
                  <a:pt x="14256" y="1792"/>
                  <a:pt x="14221" y="1762"/>
                  <a:pt x="14179" y="1762"/>
                </a:cubicBezTo>
                <a:close/>
                <a:moveTo>
                  <a:pt x="14637" y="1762"/>
                </a:moveTo>
                <a:cubicBezTo>
                  <a:pt x="14595" y="1762"/>
                  <a:pt x="14560" y="1792"/>
                  <a:pt x="14560" y="1829"/>
                </a:cubicBezTo>
                <a:cubicBezTo>
                  <a:pt x="14560" y="1866"/>
                  <a:pt x="14595" y="1897"/>
                  <a:pt x="14637" y="1897"/>
                </a:cubicBezTo>
                <a:cubicBezTo>
                  <a:pt x="14679" y="1897"/>
                  <a:pt x="14714" y="1866"/>
                  <a:pt x="14714" y="1829"/>
                </a:cubicBezTo>
                <a:cubicBezTo>
                  <a:pt x="14714" y="1792"/>
                  <a:pt x="14679" y="1762"/>
                  <a:pt x="14637" y="1762"/>
                </a:cubicBezTo>
                <a:close/>
                <a:moveTo>
                  <a:pt x="15170" y="1762"/>
                </a:moveTo>
                <a:cubicBezTo>
                  <a:pt x="15128" y="1762"/>
                  <a:pt x="15095" y="1792"/>
                  <a:pt x="15095" y="1829"/>
                </a:cubicBezTo>
                <a:cubicBezTo>
                  <a:pt x="15095" y="1855"/>
                  <a:pt x="15113" y="1873"/>
                  <a:pt x="15138" y="1884"/>
                </a:cubicBezTo>
                <a:cubicBezTo>
                  <a:pt x="15191" y="1870"/>
                  <a:pt x="15229" y="1846"/>
                  <a:pt x="15238" y="1811"/>
                </a:cubicBezTo>
                <a:cubicBezTo>
                  <a:pt x="15228" y="1784"/>
                  <a:pt x="15204" y="1762"/>
                  <a:pt x="15170" y="1762"/>
                </a:cubicBezTo>
                <a:close/>
                <a:moveTo>
                  <a:pt x="15628" y="1762"/>
                </a:moveTo>
                <a:cubicBezTo>
                  <a:pt x="15586" y="1762"/>
                  <a:pt x="15551" y="1792"/>
                  <a:pt x="15551" y="1829"/>
                </a:cubicBezTo>
                <a:cubicBezTo>
                  <a:pt x="15551" y="1847"/>
                  <a:pt x="15560" y="1864"/>
                  <a:pt x="15574" y="1876"/>
                </a:cubicBezTo>
                <a:cubicBezTo>
                  <a:pt x="15592" y="1884"/>
                  <a:pt x="15609" y="1895"/>
                  <a:pt x="15628" y="1897"/>
                </a:cubicBezTo>
                <a:cubicBezTo>
                  <a:pt x="15670" y="1897"/>
                  <a:pt x="15705" y="1866"/>
                  <a:pt x="15705" y="1829"/>
                </a:cubicBezTo>
                <a:cubicBezTo>
                  <a:pt x="15705" y="1792"/>
                  <a:pt x="15670" y="1762"/>
                  <a:pt x="15628" y="1762"/>
                </a:cubicBezTo>
                <a:close/>
                <a:moveTo>
                  <a:pt x="16086" y="1762"/>
                </a:moveTo>
                <a:cubicBezTo>
                  <a:pt x="16044" y="1762"/>
                  <a:pt x="16009" y="1792"/>
                  <a:pt x="16009" y="1829"/>
                </a:cubicBezTo>
                <a:cubicBezTo>
                  <a:pt x="16009" y="1866"/>
                  <a:pt x="16044" y="1897"/>
                  <a:pt x="16086" y="1897"/>
                </a:cubicBezTo>
                <a:cubicBezTo>
                  <a:pt x="16128" y="1897"/>
                  <a:pt x="16163" y="1866"/>
                  <a:pt x="16163" y="1829"/>
                </a:cubicBezTo>
                <a:cubicBezTo>
                  <a:pt x="16163" y="1792"/>
                  <a:pt x="16128" y="1762"/>
                  <a:pt x="16086" y="1762"/>
                </a:cubicBezTo>
                <a:close/>
                <a:moveTo>
                  <a:pt x="16619" y="1762"/>
                </a:moveTo>
                <a:cubicBezTo>
                  <a:pt x="16577" y="1762"/>
                  <a:pt x="16544" y="1792"/>
                  <a:pt x="16544" y="1829"/>
                </a:cubicBezTo>
                <a:cubicBezTo>
                  <a:pt x="16544" y="1866"/>
                  <a:pt x="16577" y="1897"/>
                  <a:pt x="16619" y="1897"/>
                </a:cubicBezTo>
                <a:cubicBezTo>
                  <a:pt x="16661" y="1897"/>
                  <a:pt x="16696" y="1866"/>
                  <a:pt x="16696" y="1829"/>
                </a:cubicBezTo>
                <a:cubicBezTo>
                  <a:pt x="16696" y="1792"/>
                  <a:pt x="16661" y="1762"/>
                  <a:pt x="16619" y="1762"/>
                </a:cubicBezTo>
                <a:close/>
                <a:moveTo>
                  <a:pt x="17077" y="1762"/>
                </a:moveTo>
                <a:cubicBezTo>
                  <a:pt x="17035" y="1762"/>
                  <a:pt x="17000" y="1792"/>
                  <a:pt x="17000" y="1829"/>
                </a:cubicBezTo>
                <a:cubicBezTo>
                  <a:pt x="17000" y="1861"/>
                  <a:pt x="17029" y="1886"/>
                  <a:pt x="17063" y="1892"/>
                </a:cubicBezTo>
                <a:cubicBezTo>
                  <a:pt x="17068" y="1892"/>
                  <a:pt x="17089" y="1891"/>
                  <a:pt x="17093" y="1891"/>
                </a:cubicBezTo>
                <a:cubicBezTo>
                  <a:pt x="17127" y="1883"/>
                  <a:pt x="17154" y="1860"/>
                  <a:pt x="17154" y="1829"/>
                </a:cubicBezTo>
                <a:cubicBezTo>
                  <a:pt x="17154" y="1792"/>
                  <a:pt x="17119" y="1762"/>
                  <a:pt x="17077" y="1762"/>
                </a:cubicBezTo>
                <a:close/>
                <a:moveTo>
                  <a:pt x="11554" y="2590"/>
                </a:moveTo>
                <a:cubicBezTo>
                  <a:pt x="11246" y="2575"/>
                  <a:pt x="10898" y="2578"/>
                  <a:pt x="10365" y="2594"/>
                </a:cubicBezTo>
                <a:cubicBezTo>
                  <a:pt x="9019" y="2632"/>
                  <a:pt x="8396" y="2726"/>
                  <a:pt x="7275" y="3055"/>
                </a:cubicBezTo>
                <a:cubicBezTo>
                  <a:pt x="2721" y="4394"/>
                  <a:pt x="-208" y="8200"/>
                  <a:pt x="12" y="12495"/>
                </a:cubicBezTo>
                <a:cubicBezTo>
                  <a:pt x="104" y="14292"/>
                  <a:pt x="675" y="15838"/>
                  <a:pt x="1801" y="17339"/>
                </a:cubicBezTo>
                <a:cubicBezTo>
                  <a:pt x="3356" y="19410"/>
                  <a:pt x="5909" y="20910"/>
                  <a:pt x="8651" y="21363"/>
                </a:cubicBezTo>
                <a:cubicBezTo>
                  <a:pt x="9210" y="21455"/>
                  <a:pt x="9972" y="21501"/>
                  <a:pt x="10723" y="21501"/>
                </a:cubicBezTo>
                <a:cubicBezTo>
                  <a:pt x="11475" y="21500"/>
                  <a:pt x="12216" y="21454"/>
                  <a:pt x="12740" y="21361"/>
                </a:cubicBezTo>
                <a:cubicBezTo>
                  <a:pt x="14906" y="20978"/>
                  <a:pt x="16712" y="20128"/>
                  <a:pt x="18264" y="18762"/>
                </a:cubicBezTo>
                <a:cubicBezTo>
                  <a:pt x="19762" y="17444"/>
                  <a:pt x="20746" y="15826"/>
                  <a:pt x="21211" y="13908"/>
                </a:cubicBezTo>
                <a:cubicBezTo>
                  <a:pt x="21331" y="13414"/>
                  <a:pt x="21392" y="12726"/>
                  <a:pt x="21392" y="12036"/>
                </a:cubicBezTo>
                <a:cubicBezTo>
                  <a:pt x="21391" y="11346"/>
                  <a:pt x="21329" y="10656"/>
                  <a:pt x="21209" y="10161"/>
                </a:cubicBezTo>
                <a:cubicBezTo>
                  <a:pt x="20255" y="6229"/>
                  <a:pt x="16973" y="3416"/>
                  <a:pt x="12500" y="2698"/>
                </a:cubicBezTo>
                <a:cubicBezTo>
                  <a:pt x="12129" y="2639"/>
                  <a:pt x="11861" y="2605"/>
                  <a:pt x="11554" y="25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5467" y="5201168"/>
            <a:ext cx="7807824" cy="4385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90627" y="-114140"/>
            <a:ext cx="5562456" cy="5525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409" y="233655"/>
            <a:ext cx="13400918" cy="927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Differentiating Instruction: It’s Not as Hard as You Think" descr="Differentiating Instruction: It’s Not as Hard as You Think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Differentiating Instruction: It’s Not as Hard as You Think" aiw:author="Education Week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  <p:sp>
        <p:nvSpPr>
          <p:cNvPr id="505" name="https://www.youtube.com/watch?v=h7-D3gi2lL8"/>
          <p:cNvSpPr txBox="1"/>
          <p:nvPr/>
        </p:nvSpPr>
        <p:spPr>
          <a:xfrm>
            <a:off x="2400806" y="8854016"/>
            <a:ext cx="8190487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https://www.youtube.com/watch?v=h7-D3gi2lL8</a:t>
            </a:r>
            <a:r>
              <a:t> </a:t>
            </a:r>
          </a:p>
        </p:txBody>
      </p:sp>
      <p:sp>
        <p:nvSpPr>
          <p:cNvPr id="506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Differentiating Instruction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0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Differentiating Instruction</a:t>
            </a:r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052" y="905404"/>
            <a:ext cx="8881996" cy="8881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Differentiating Instruction</a:t>
            </a:r>
          </a:p>
        </p:txBody>
      </p:sp>
      <p:pic>
        <p:nvPicPr>
          <p:cNvPr id="5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7218" y="-6327908"/>
            <a:ext cx="16086536" cy="16086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Differentiating Instruction</a:t>
            </a:r>
          </a:p>
        </p:txBody>
      </p:sp>
      <p:pic>
        <p:nvPicPr>
          <p:cNvPr id="5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588" y="0"/>
            <a:ext cx="11472924" cy="974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Different types of target language"/>
          <p:cNvSpPr txBox="1"/>
          <p:nvPr/>
        </p:nvSpPr>
        <p:spPr>
          <a:xfrm>
            <a:off x="352389" y="237059"/>
            <a:ext cx="12287321" cy="71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42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Story book lesson with differentiated instruction</a:t>
            </a:r>
          </a:p>
        </p:txBody>
      </p:sp>
      <p:sp>
        <p:nvSpPr>
          <p:cNvPr id="518" name="Task 1: Choose one of each. Make a list of the TL sentences and expressions: “Are you happy?” “You should take medicine.”…"/>
          <p:cNvSpPr txBox="1"/>
          <p:nvPr/>
        </p:nvSpPr>
        <p:spPr>
          <a:xfrm>
            <a:off x="249188" y="6633164"/>
            <a:ext cx="12493723" cy="2658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 Choose a story book. Read it and decide the main theme or focus.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are your ideas for organizing learning and giving options based on the differentiated factors we have discussed?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>
              <a:lnSpc>
                <a:spcPts val="4900"/>
              </a:lnSpc>
              <a:defRPr b="1" sz="3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CONTENT - PROCESS - PRODUCT - LEARNING ENVIRONMENT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7433" y="1123157"/>
            <a:ext cx="6797234" cy="5097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ounded Rectangle"/>
          <p:cNvSpPr/>
          <p:nvPr/>
        </p:nvSpPr>
        <p:spPr>
          <a:xfrm>
            <a:off x="9854442" y="1515343"/>
            <a:ext cx="3141322" cy="4791384"/>
          </a:xfrm>
          <a:prstGeom prst="roundRect">
            <a:avLst>
              <a:gd name="adj" fmla="val 15012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522" name="Rounded Rectangle"/>
          <p:cNvSpPr/>
          <p:nvPr/>
        </p:nvSpPr>
        <p:spPr>
          <a:xfrm>
            <a:off x="6568406" y="1498409"/>
            <a:ext cx="3097319" cy="4825251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523" name="Situations"/>
          <p:cNvSpPr txBox="1"/>
          <p:nvPr/>
        </p:nvSpPr>
        <p:spPr>
          <a:xfrm>
            <a:off x="10414252" y="918664"/>
            <a:ext cx="2105357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Situations</a:t>
            </a:r>
          </a:p>
        </p:txBody>
      </p:sp>
      <p:sp>
        <p:nvSpPr>
          <p:cNvPr id="524" name="Functions"/>
          <p:cNvSpPr txBox="1"/>
          <p:nvPr/>
        </p:nvSpPr>
        <p:spPr>
          <a:xfrm>
            <a:off x="7127826" y="901731"/>
            <a:ext cx="2062135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Functions</a:t>
            </a:r>
          </a:p>
        </p:txBody>
      </p:sp>
      <p:sp>
        <p:nvSpPr>
          <p:cNvPr id="525" name="Bank…"/>
          <p:cNvSpPr txBox="1"/>
          <p:nvPr/>
        </p:nvSpPr>
        <p:spPr>
          <a:xfrm>
            <a:off x="10067235" y="1735159"/>
            <a:ext cx="271573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Bank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Restaurant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Train station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Cinema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Supermarket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Hotel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526" name="Agreeing…"/>
          <p:cNvSpPr txBox="1"/>
          <p:nvPr/>
        </p:nvSpPr>
        <p:spPr>
          <a:xfrm>
            <a:off x="6823609" y="1718226"/>
            <a:ext cx="2586915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Agreeing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Suggesting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Clarifying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Apologising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Explaining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Complaining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527" name="Rounded Rectangle"/>
          <p:cNvSpPr/>
          <p:nvPr/>
        </p:nvSpPr>
        <p:spPr>
          <a:xfrm>
            <a:off x="3282372" y="1515343"/>
            <a:ext cx="3097319" cy="4808317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528" name="Grammar"/>
          <p:cNvSpPr txBox="1"/>
          <p:nvPr/>
        </p:nvSpPr>
        <p:spPr>
          <a:xfrm>
            <a:off x="3891970" y="918664"/>
            <a:ext cx="1961775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Grammar</a:t>
            </a:r>
          </a:p>
        </p:txBody>
      </p:sp>
      <p:sp>
        <p:nvSpPr>
          <p:cNvPr id="529" name="Modals…"/>
          <p:cNvSpPr txBox="1"/>
          <p:nvPr/>
        </p:nvSpPr>
        <p:spPr>
          <a:xfrm>
            <a:off x="3402846" y="1735159"/>
            <a:ext cx="285636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Modals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Past tense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Superlative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Prepositions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Adverbs  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Tag questions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530" name="Different types of target language"/>
          <p:cNvSpPr txBox="1"/>
          <p:nvPr/>
        </p:nvSpPr>
        <p:spPr>
          <a:xfrm>
            <a:off x="2292085" y="152392"/>
            <a:ext cx="8407930" cy="71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42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Speaking lesson - target language</a:t>
            </a:r>
          </a:p>
        </p:txBody>
      </p:sp>
      <p:sp>
        <p:nvSpPr>
          <p:cNvPr id="531" name="Task 1: Choose one of each. Make a list of the TL sentences and expressions: “Are you happy?” “You should take medicine.”…"/>
          <p:cNvSpPr txBox="1"/>
          <p:nvPr/>
        </p:nvSpPr>
        <p:spPr>
          <a:xfrm>
            <a:off x="249188" y="6633164"/>
            <a:ext cx="12493723" cy="2658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 Choose target language. Brainstorm example expressions if needed.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are your ideas for organizing learning and giving options based on the differentiated factors we have discussed?</a:t>
            </a:r>
          </a:p>
          <a:p>
            <a:pPr marR="0" indent="0">
              <a:defRPr b="1" sz="27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>
              <a:lnSpc>
                <a:spcPts val="4900"/>
              </a:lnSpc>
              <a:defRPr b="1" sz="3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CONTENT - PROCESS - PRODUCT - LEARNING ENVIRONMENT</a:t>
            </a:r>
          </a:p>
        </p:txBody>
      </p:sp>
      <p:sp>
        <p:nvSpPr>
          <p:cNvPr id="532" name="Rounded Rectangle"/>
          <p:cNvSpPr/>
          <p:nvPr/>
        </p:nvSpPr>
        <p:spPr>
          <a:xfrm>
            <a:off x="-3665" y="1549209"/>
            <a:ext cx="3097319" cy="4825251"/>
          </a:xfrm>
          <a:prstGeom prst="roundRect">
            <a:avLst>
              <a:gd name="adj" fmla="val 15225"/>
            </a:avLst>
          </a:prstGeom>
          <a:solidFill>
            <a:srgbClr val="F5D328"/>
          </a:solidFill>
          <a:ln w="317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40593" indent="0" defTabSz="456679">
              <a:defRPr sz="1100"/>
            </a:pPr>
          </a:p>
        </p:txBody>
      </p:sp>
      <p:sp>
        <p:nvSpPr>
          <p:cNvPr id="533" name="Q+A"/>
          <p:cNvSpPr txBox="1"/>
          <p:nvPr/>
        </p:nvSpPr>
        <p:spPr>
          <a:xfrm>
            <a:off x="211559" y="952531"/>
            <a:ext cx="2750527" cy="60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 anchor="ctr">
            <a:spAutoFit/>
          </a:bodyPr>
          <a:lstStyle>
            <a:lvl1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Q+A patterns</a:t>
            </a:r>
          </a:p>
        </p:txBody>
      </p:sp>
      <p:sp>
        <p:nvSpPr>
          <p:cNvPr id="534" name="Are you……"/>
          <p:cNvSpPr txBox="1"/>
          <p:nvPr/>
        </p:nvSpPr>
        <p:spPr>
          <a:xfrm>
            <a:off x="524786" y="1769026"/>
            <a:ext cx="2040418" cy="4673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42" tIns="50742" rIns="50742" bIns="50742">
            <a:spAutoFit/>
          </a:bodyPr>
          <a:lstStyle/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Are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Do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Can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Did you…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What’s…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R="0" indent="0" algn="ctr" defTabSz="457719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515600" algn="l"/>
              </a:tabLst>
              <a:defRPr b="1" sz="3400">
                <a:solidFill>
                  <a:srgbClr val="53585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tar Game Icebreaker"/>
          <p:cNvSpPr txBox="1"/>
          <p:nvPr/>
        </p:nvSpPr>
        <p:spPr>
          <a:xfrm>
            <a:off x="393351" y="2182903"/>
            <a:ext cx="791815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4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Star Game</a:t>
            </a:r>
          </a:p>
        </p:txBody>
      </p:sp>
      <p:pic>
        <p:nvPicPr>
          <p:cNvPr id="382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561" y="4379683"/>
            <a:ext cx="4599396" cy="4600863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Line up game…"/>
          <p:cNvSpPr txBox="1"/>
          <p:nvPr/>
        </p:nvSpPr>
        <p:spPr>
          <a:xfrm>
            <a:off x="3319004" y="2301678"/>
            <a:ext cx="115668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26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Here are 5 answers about me.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26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You need to guess the question!</a:t>
            </a:r>
          </a:p>
        </p:txBody>
      </p:sp>
      <p:sp>
        <p:nvSpPr>
          <p:cNvPr id="384" name="England"/>
          <p:cNvSpPr txBox="1"/>
          <p:nvPr/>
        </p:nvSpPr>
        <p:spPr>
          <a:xfrm>
            <a:off x="4695087" y="3703240"/>
            <a:ext cx="2525544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riding a bike</a:t>
            </a:r>
          </a:p>
        </p:txBody>
      </p:sp>
      <p:sp>
        <p:nvSpPr>
          <p:cNvPr id="385" name="Oliver"/>
          <p:cNvSpPr txBox="1"/>
          <p:nvPr/>
        </p:nvSpPr>
        <p:spPr>
          <a:xfrm>
            <a:off x="8204179" y="4413514"/>
            <a:ext cx="1270414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Oliver</a:t>
            </a:r>
          </a:p>
        </p:txBody>
      </p:sp>
      <p:sp>
        <p:nvSpPr>
          <p:cNvPr id="386" name="15 years"/>
          <p:cNvSpPr txBox="1"/>
          <p:nvPr/>
        </p:nvSpPr>
        <p:spPr>
          <a:xfrm>
            <a:off x="8364835" y="8091718"/>
            <a:ext cx="1715076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18 years</a:t>
            </a:r>
          </a:p>
        </p:txBody>
      </p:sp>
      <p:sp>
        <p:nvSpPr>
          <p:cNvPr id="387" name="pajeon"/>
          <p:cNvSpPr txBox="1"/>
          <p:nvPr/>
        </p:nvSpPr>
        <p:spPr>
          <a:xfrm>
            <a:off x="3251479" y="8506046"/>
            <a:ext cx="1443092" cy="609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pajeon</a:t>
            </a:r>
          </a:p>
        </p:txBody>
      </p:sp>
      <p:sp>
        <p:nvSpPr>
          <p:cNvPr id="388" name="Gwangjang market"/>
          <p:cNvSpPr txBox="1"/>
          <p:nvPr/>
        </p:nvSpPr>
        <p:spPr>
          <a:xfrm>
            <a:off x="1399693" y="5850643"/>
            <a:ext cx="3380500" cy="1117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Gwangjang market</a:t>
            </a:r>
          </a:p>
        </p:txBody>
      </p:sp>
      <p:sp>
        <p:nvSpPr>
          <p:cNvPr id="389" name="What…"/>
          <p:cNvSpPr txBox="1"/>
          <p:nvPr/>
        </p:nvSpPr>
        <p:spPr>
          <a:xfrm>
            <a:off x="10786106" y="378188"/>
            <a:ext cx="1929252" cy="3657468"/>
          </a:xfrm>
          <a:prstGeom prst="rect">
            <a:avLst/>
          </a:prstGeom>
          <a:solidFill>
            <a:srgbClr val="FFFC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Where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When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Who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Why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</a:t>
            </a:r>
          </a:p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 sz="340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</a:t>
            </a:r>
          </a:p>
        </p:txBody>
      </p:sp>
      <p:pic>
        <p:nvPicPr>
          <p:cNvPr id="390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225" y="187758"/>
            <a:ext cx="2081886" cy="147047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Icebreakers"/>
          <p:cNvSpPr txBox="1"/>
          <p:nvPr/>
        </p:nvSpPr>
        <p:spPr>
          <a:xfrm>
            <a:off x="1310543" y="611418"/>
            <a:ext cx="577662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4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Icebreakers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https://www.youtube.com/watch?v=V_iu_aQCiyk"/>
          <p:cNvSpPr txBox="1"/>
          <p:nvPr/>
        </p:nvSpPr>
        <p:spPr>
          <a:xfrm>
            <a:off x="2400806" y="8854016"/>
            <a:ext cx="836463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https://www.youtube.com/watch?v=V_iu_aQCiyk</a:t>
            </a:r>
            <a:r>
              <a:t> </a:t>
            </a:r>
          </a:p>
        </p:txBody>
      </p:sp>
      <p:sp>
        <p:nvSpPr>
          <p:cNvPr id="537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538" name="Station Rotation Is" descr="Station Rotation I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 Is" aiw:author="Instructional Tech Youtube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3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3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https://www.youtube.com/watch?v=Kg38A1ggYiE"/>
          <p:cNvSpPr txBox="1"/>
          <p:nvPr/>
        </p:nvSpPr>
        <p:spPr>
          <a:xfrm>
            <a:off x="2400806" y="8854016"/>
            <a:ext cx="836811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https://www.youtube.com/watch?v=Kg38A1ggYiE</a:t>
            </a:r>
            <a:r>
              <a:t> </a:t>
            </a:r>
          </a:p>
        </p:txBody>
      </p:sp>
      <p:sp>
        <p:nvSpPr>
          <p:cNvPr id="541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Learning Stations / Station Rotation</a:t>
            </a:r>
          </a:p>
        </p:txBody>
      </p:sp>
      <p:pic>
        <p:nvPicPr>
          <p:cNvPr id="542" name="Station Rotation: Differentiating Instruction to Reach All Students" descr="Station Rotation: Differentiating Instruction to Reach All Student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Station Rotation: Differentiating Instruction to Reach All Students" aiw:author="Edutopi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838" y="1150309"/>
            <a:ext cx="13365776" cy="7440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pic>
        <p:nvPicPr>
          <p:cNvPr id="548" name="What Is Kagan?" descr="What Is Kagan?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What Is Kagan?" aiw:author="kaganvideo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</p:spPr>
      </p:pic>
      <p:sp>
        <p:nvSpPr>
          <p:cNvPr id="549" name="https://www.youtube.com/watch?v=D-yzgJtgVrg"/>
          <p:cNvSpPr txBox="1"/>
          <p:nvPr/>
        </p:nvSpPr>
        <p:spPr>
          <a:xfrm>
            <a:off x="2805498" y="8854016"/>
            <a:ext cx="73811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https://www.youtube.com/watch?v=D-yzgJtgVrg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4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sp>
        <p:nvSpPr>
          <p:cNvPr id="552" name="https://youtu.be/o4n60DpwYOg?si=mpaWxHFePRwgnqrW"/>
          <p:cNvSpPr txBox="1"/>
          <p:nvPr/>
        </p:nvSpPr>
        <p:spPr>
          <a:xfrm>
            <a:off x="1043745" y="8549216"/>
            <a:ext cx="922173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https://youtu.be/o4n60DpwYOg?si=mpaWxHFePRwgnqrW</a:t>
            </a:r>
            <a:r>
              <a:t> </a:t>
            </a:r>
          </a:p>
        </p:txBody>
      </p:sp>
      <p:pic>
        <p:nvPicPr>
          <p:cNvPr id="553" name="Kagan Structure: Quiz, Quiz, Trade" descr="Kagan Structure: Quiz, Quiz, Trade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Kagan Structure: Quiz, Quiz, Trade" aiw:author="Lee RebelTech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03766" y="1347390"/>
            <a:ext cx="11984568" cy="67413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</a:t>
            </a:r>
          </a:p>
        </p:txBody>
      </p:sp>
      <p:sp>
        <p:nvSpPr>
          <p:cNvPr id="556" name="https://www.youtube.com/watch?v=t9H_pVwX-xY"/>
          <p:cNvSpPr txBox="1"/>
          <p:nvPr/>
        </p:nvSpPr>
        <p:spPr>
          <a:xfrm>
            <a:off x="1393957" y="8860366"/>
            <a:ext cx="78716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u="sng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https://www.youtube.com/watch?v=t9H_pVwX-xY</a:t>
            </a:r>
            <a:r>
              <a:t> </a:t>
            </a:r>
          </a:p>
        </p:txBody>
      </p:sp>
      <p:pic>
        <p:nvPicPr>
          <p:cNvPr id="557" name="Kagan Strategies" descr="Kagan Strategies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Kagan Strategies" aiw:author="stacy ownbey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73365" y="1103436"/>
            <a:ext cx="10045370" cy="75340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55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5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Bloom’s taxonomy of thinking skills"/>
          <p:cNvSpPr txBox="1"/>
          <p:nvPr/>
        </p:nvSpPr>
        <p:spPr>
          <a:xfrm>
            <a:off x="826340" y="378883"/>
            <a:ext cx="113394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rgbClr val="00245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solidFill>
                  <a:schemeClr val="accent5"/>
                </a:solidFill>
              </a:defRPr>
            </a:pPr>
            <a:r>
              <a:rPr>
                <a:solidFill>
                  <a:srgbClr val="002452"/>
                </a:solidFill>
              </a:rPr>
              <a:t>Kagan Structures - Task</a:t>
            </a:r>
          </a:p>
        </p:txBody>
      </p:sp>
      <p:sp>
        <p:nvSpPr>
          <p:cNvPr id="560" name="Reflection…"/>
          <p:cNvSpPr txBox="1"/>
          <p:nvPr/>
        </p:nvSpPr>
        <p:spPr>
          <a:xfrm>
            <a:off x="8226206" y="2225730"/>
            <a:ext cx="3576811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Go here and choose one of the included structures to read about.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Share with your partner about the structure and how you might use it in the class.</a:t>
            </a:r>
          </a:p>
        </p:txBody>
      </p:sp>
      <p:pic>
        <p:nvPicPr>
          <p:cNvPr id="561" name="Screenshot 2024-03-19 at 4.43.01 PM.png" descr="Screenshot 2024-03-19 at 4.4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233" y="1676400"/>
            <a:ext cx="7514371" cy="7499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flection…"/>
          <p:cNvSpPr txBox="1"/>
          <p:nvPr/>
        </p:nvSpPr>
        <p:spPr>
          <a:xfrm>
            <a:off x="158746" y="3238937"/>
            <a:ext cx="12674608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Which is more difficult?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</a:t>
            </a:r>
            <a:r>
              <a:rPr u="sng"/>
              <a:t>Remembering</a:t>
            </a:r>
            <a:r>
              <a:t> information or </a:t>
            </a:r>
            <a:r>
              <a:rPr u="sng"/>
              <a:t>analysing</a:t>
            </a:r>
            <a:r>
              <a:t> information? 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</a:t>
            </a:r>
            <a:r>
              <a:rPr u="sng"/>
              <a:t>Evaluating</a:t>
            </a:r>
            <a:r>
              <a:t> information or </a:t>
            </a:r>
            <a:r>
              <a:rPr u="sng"/>
              <a:t>understanding</a:t>
            </a:r>
            <a:r>
              <a:t> information?</a:t>
            </a: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</a:t>
            </a:r>
            <a:r>
              <a:rPr u="sng"/>
              <a:t>Applying</a:t>
            </a:r>
            <a:r>
              <a:t> (using information) or </a:t>
            </a:r>
            <a:r>
              <a:rPr u="sng"/>
              <a:t>creating</a:t>
            </a:r>
            <a:r>
              <a:t> new information?</a:t>
            </a:r>
          </a:p>
        </p:txBody>
      </p:sp>
      <p:sp>
        <p:nvSpPr>
          <p:cNvPr id="564" name="Bloom’s taxonomy of thinking skills"/>
          <p:cNvSpPr txBox="1"/>
          <p:nvPr/>
        </p:nvSpPr>
        <p:spPr>
          <a:xfrm>
            <a:off x="826339" y="744579"/>
            <a:ext cx="113394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R="0" indent="0" algn="ctr" defTabSz="45667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2452"/>
                </a:solidFill>
              </a:rPr>
              <a:t>Bloom’s Taxonomy </a:t>
            </a:r>
            <a:r>
              <a:rPr b="0"/>
              <a:t>is a classification of levels of thinking. This is useful for designing activities, lesson plans, and asking questions.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" y="12750"/>
            <a:ext cx="13010625" cy="9737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1870" y="-220490"/>
            <a:ext cx="13575840" cy="10181881"/>
          </a:xfrm>
          <a:prstGeom prst="rect">
            <a:avLst/>
          </a:prstGeom>
          <a:ln w="3175"/>
        </p:spPr>
      </p:pic>
      <p:sp>
        <p:nvSpPr>
          <p:cNvPr id="569" name="Reflection…"/>
          <p:cNvSpPr txBox="1"/>
          <p:nvPr/>
        </p:nvSpPr>
        <p:spPr>
          <a:xfrm>
            <a:off x="941642" y="2330450"/>
            <a:ext cx="11582409" cy="5080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Reflection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(critical 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thinking)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_________</a:t>
            </a: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sz="3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Summary</a:t>
            </a:r>
          </a:p>
        </p:txBody>
      </p:sp>
      <p:sp>
        <p:nvSpPr>
          <p:cNvPr id="570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riangle"/>
          <p:cNvSpPr/>
          <p:nvPr/>
        </p:nvSpPr>
        <p:spPr>
          <a:xfrm>
            <a:off x="1956482" y="2682719"/>
            <a:ext cx="4666186" cy="3233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137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0" indent="0" algn="ctr" defTabSz="583534">
              <a:defRPr sz="3000">
                <a:solidFill>
                  <a:srgbClr val="874EFE"/>
                </a:solidFill>
                <a:uFillTx/>
              </a:defRPr>
            </a:pPr>
          </a:p>
        </p:txBody>
      </p:sp>
      <p:sp>
        <p:nvSpPr>
          <p:cNvPr id="394" name="Triangle"/>
          <p:cNvSpPr/>
          <p:nvPr/>
        </p:nvSpPr>
        <p:spPr>
          <a:xfrm>
            <a:off x="1956482" y="5200820"/>
            <a:ext cx="4666186" cy="323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137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395" name="Task sequencing. Example: Star Game"/>
          <p:cNvSpPr txBox="1"/>
          <p:nvPr/>
        </p:nvSpPr>
        <p:spPr>
          <a:xfrm>
            <a:off x="1726201" y="998772"/>
            <a:ext cx="953969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0" indent="0" algn="ctr" defTabSz="583534">
              <a:defRPr b="1" sz="42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 sequencing. </a:t>
            </a:r>
            <a:r>
              <a:rPr>
                <a:solidFill>
                  <a:srgbClr val="A6AAA9"/>
                </a:solidFill>
              </a:rPr>
              <a:t>Example:</a:t>
            </a:r>
            <a:r>
              <a:rPr>
                <a:solidFill>
                  <a:srgbClr val="525252"/>
                </a:solidFill>
              </a:rPr>
              <a:t> </a:t>
            </a:r>
            <a:r>
              <a:rPr>
                <a:solidFill>
                  <a:srgbClr val="874EFE"/>
                </a:solidFill>
              </a:rPr>
              <a:t>Star Game</a:t>
            </a:r>
          </a:p>
        </p:txBody>
      </p:sp>
      <p:sp>
        <p:nvSpPr>
          <p:cNvPr id="396" name="1. T explains…"/>
          <p:cNvSpPr txBox="1"/>
          <p:nvPr/>
        </p:nvSpPr>
        <p:spPr>
          <a:xfrm>
            <a:off x="6800785" y="2880745"/>
            <a:ext cx="5567921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T explains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T </a:t>
            </a:r>
            <a:r>
              <a:rPr u="sng"/>
              <a:t>models</a:t>
            </a:r>
            <a:r>
              <a:t> activity with Ss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students do the activity 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4. T introduces Stage 2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5. students practice/prepare</a:t>
            </a: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583534">
              <a:defRPr sz="33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6. students report to class</a:t>
            </a:r>
          </a:p>
        </p:txBody>
      </p:sp>
      <p:sp>
        <p:nvSpPr>
          <p:cNvPr id="397" name="T…"/>
          <p:cNvSpPr txBox="1"/>
          <p:nvPr/>
        </p:nvSpPr>
        <p:spPr>
          <a:xfrm>
            <a:off x="3890888" y="3333712"/>
            <a:ext cx="797373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T-Ss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S-S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S-S</a:t>
            </a: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algn="ctr" defTabSz="583534">
              <a:defRPr b="1" sz="2800">
                <a:solidFill>
                  <a:srgbClr val="EBD899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Ss-T</a:t>
            </a:r>
          </a:p>
        </p:txBody>
      </p:sp>
      <p:sp>
        <p:nvSpPr>
          <p:cNvPr id="398" name="What does the triangle shape represent?"/>
          <p:cNvSpPr txBox="1"/>
          <p:nvPr/>
        </p:nvSpPr>
        <p:spPr>
          <a:xfrm>
            <a:off x="2841788" y="8835459"/>
            <a:ext cx="70134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algn="ctr" defTabSz="583534">
              <a:defRPr sz="30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What does the triangle shape represent?</a:t>
            </a:r>
          </a:p>
        </p:txBody>
      </p:sp>
      <p:sp>
        <p:nvSpPr>
          <p:cNvPr id="399" name="Line"/>
          <p:cNvSpPr/>
          <p:nvPr/>
        </p:nvSpPr>
        <p:spPr>
          <a:xfrm flipH="1" flipV="1">
            <a:off x="1652760" y="2669798"/>
            <a:ext cx="1" cy="5832096"/>
          </a:xfrm>
          <a:prstGeom prst="line">
            <a:avLst/>
          </a:prstGeom>
          <a:ln w="88900">
            <a:solidFill>
              <a:srgbClr val="535353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9" grpId="1"/>
      <p:bldP build="whole" bldLvl="1" animBg="1" rev="0" advAuto="0" spid="398" grpId="6"/>
      <p:bldP build="whole" bldLvl="1" animBg="1" rev="0" advAuto="0" spid="397" grpId="3"/>
      <p:bldP build="whole" bldLvl="1" animBg="1" rev="0" advAuto="0" spid="393" grpId="2"/>
      <p:bldP build="whole" bldLvl="1" animBg="1" rev="0" advAuto="0" spid="396" grpId="4"/>
      <p:bldP build="whole" bldLvl="1" animBg="1" rev="0" advAuto="0" spid="394" grpId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5705" y="2976804"/>
            <a:ext cx="7051489" cy="6051022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604"/>
          <p:cNvSpPr txBox="1"/>
          <p:nvPr/>
        </p:nvSpPr>
        <p:spPr>
          <a:xfrm>
            <a:off x="413951" y="1995865"/>
            <a:ext cx="7412294" cy="656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5" tIns="50785" rIns="50785" bIns="50785">
            <a:spAutoFit/>
          </a:bodyPr>
          <a:lstStyle/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level of Bloom’s Taxonomy is each of these tasks? Discuss with your partner.</a:t>
            </a:r>
          </a:p>
          <a:p>
            <a:pPr marR="0" indent="0" defTabSz="747682">
              <a:defRPr b="1"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Compare the sports player in the text with your favorite sports player.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Tell me the year of Yi Sun Shin’s battle that you read in the text.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does this word mean?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Can you write a new sentence using this word.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Do you agree with this opinion?</a:t>
            </a:r>
          </a:p>
          <a:p>
            <a:pPr marL="347577" marR="0" indent="-347577" defTabSz="747682">
              <a:spcBef>
                <a:spcPts val="2800"/>
              </a:spcBef>
              <a:buSzPct val="100000"/>
              <a:buAutoNum type="arabicPeriod" startAt="1"/>
              <a:defRPr sz="26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 new story with the same characters.</a:t>
            </a:r>
          </a:p>
        </p:txBody>
      </p:sp>
      <p:sp>
        <p:nvSpPr>
          <p:cNvPr id="574" name="Bloom’s taxonomy of thinking skills"/>
          <p:cNvSpPr txBox="1"/>
          <p:nvPr/>
        </p:nvSpPr>
        <p:spPr>
          <a:xfrm>
            <a:off x="349651" y="185211"/>
            <a:ext cx="3950742" cy="1016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 of thinking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1. Input…"/>
          <p:cNvSpPr txBox="1"/>
          <p:nvPr/>
        </p:nvSpPr>
        <p:spPr>
          <a:xfrm>
            <a:off x="366811" y="2581522"/>
            <a:ext cx="4993596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 menu</a:t>
            </a:r>
            <a:endParaRPr b="1"/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prices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sections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food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ingredients</a:t>
            </a:r>
          </a:p>
          <a:p>
            <a:pPr marL="339548" marR="0" indent="-339548" defTabSz="746802">
              <a:buSzPct val="75000"/>
              <a:buChar char="-"/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drinks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Flashcard game</a:t>
            </a:r>
          </a:p>
        </p:txBody>
      </p:sp>
      <p:sp>
        <p:nvSpPr>
          <p:cNvPr id="577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578" name="2. Process…"/>
          <p:cNvSpPr txBox="1"/>
          <p:nvPr/>
        </p:nvSpPr>
        <p:spPr>
          <a:xfrm>
            <a:off x="5483100" y="2581522"/>
            <a:ext cx="3533365" cy="70483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What are the main sections of the menu?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Where are the main meals?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meals are expensive?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Categorize worksheet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79" name="3. Action…"/>
          <p:cNvSpPr txBox="1"/>
          <p:nvPr/>
        </p:nvSpPr>
        <p:spPr>
          <a:xfrm>
            <a:off x="9139159" y="2581522"/>
            <a:ext cx="3533365" cy="7378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Make an order form with the foods you want to order.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Which foods on the menu are a good deal?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You only have $10!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Recommend food for your friends.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80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5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5395" y="2591705"/>
            <a:ext cx="3717304" cy="4459338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5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6434" y="7047764"/>
            <a:ext cx="2128416" cy="3008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5370" y="5957680"/>
            <a:ext cx="3128824" cy="4046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63684" y="6959996"/>
            <a:ext cx="3484315" cy="4925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1. Input…"/>
          <p:cNvSpPr txBox="1"/>
          <p:nvPr/>
        </p:nvSpPr>
        <p:spPr>
          <a:xfrm>
            <a:off x="366811" y="2581522"/>
            <a:ext cx="4993596" cy="47369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1. </a:t>
            </a:r>
            <a:r>
              <a:rPr b="1"/>
              <a:t>Input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 sz="4300">
                <a:solidFill>
                  <a:schemeClr val="accent5"/>
                </a:solidFill>
              </a:rPr>
              <a:t>’s</a:t>
            </a:r>
            <a:r>
              <a:rPr b="1" sz="4300"/>
              <a:t> </a:t>
            </a:r>
            <a:endParaRPr b="1" sz="4300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Apostrophe (possession)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“This is Mike’s book.”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Listen and point.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Read a short story and circle the apostrophes.</a:t>
            </a:r>
          </a:p>
        </p:txBody>
      </p:sp>
      <p:sp>
        <p:nvSpPr>
          <p:cNvPr id="588" name="Following Bloom’s Taxonomy, we can create authentic task sequences."/>
          <p:cNvSpPr txBox="1"/>
          <p:nvPr/>
        </p:nvSpPr>
        <p:spPr>
          <a:xfrm>
            <a:off x="633709" y="1321897"/>
            <a:ext cx="11724682" cy="53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>
            <a:lvl1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Following Bloom’s Taxonomy, we can create authentic task sequences.</a:t>
            </a:r>
          </a:p>
        </p:txBody>
      </p:sp>
      <p:sp>
        <p:nvSpPr>
          <p:cNvPr id="589" name="2. Process…"/>
          <p:cNvSpPr txBox="1"/>
          <p:nvPr/>
        </p:nvSpPr>
        <p:spPr>
          <a:xfrm>
            <a:off x="5483100" y="2581522"/>
            <a:ext cx="3533365" cy="57275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2. </a:t>
            </a:r>
            <a:r>
              <a:rPr b="1"/>
              <a:t>Process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3 sentences about your friend’s things.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Edward’s book.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-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Find the differences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This is Peter’s pen.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She’s happy.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Mike’s in the bedroom.</a:t>
            </a:r>
          </a:p>
          <a:p>
            <a:pPr marR="0" indent="0" defTabSz="746802">
              <a:defRPr b="1"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These are Jane’s books.</a:t>
            </a:r>
          </a:p>
        </p:txBody>
      </p:sp>
      <p:sp>
        <p:nvSpPr>
          <p:cNvPr id="590" name="3. Action…"/>
          <p:cNvSpPr txBox="1"/>
          <p:nvPr/>
        </p:nvSpPr>
        <p:spPr>
          <a:xfrm>
            <a:off x="9139159" y="2581522"/>
            <a:ext cx="3533365" cy="4406768"/>
          </a:xfrm>
          <a:prstGeom prst="rect">
            <a:avLst/>
          </a:prstGeom>
          <a:solidFill>
            <a:srgbClr val="FFFFFF"/>
          </a:solidFill>
          <a:ln w="127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3. </a:t>
            </a:r>
            <a:r>
              <a:rPr b="1"/>
              <a:t>Action</a:t>
            </a: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1"/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Write a story about Mike’s room.</a:t>
            </a: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2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591" name="Remember &gt; Comprehend            &gt; Apply &gt; Analyze         &gt; Evaluate &gt; Create"/>
          <p:cNvSpPr txBox="1"/>
          <p:nvPr/>
        </p:nvSpPr>
        <p:spPr>
          <a:xfrm>
            <a:off x="313226" y="1975851"/>
            <a:ext cx="12008946" cy="495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33" tIns="50733" rIns="50733" bIns="50733" anchor="ctr">
            <a:spAutoFit/>
          </a:bodyPr>
          <a:lstStyle>
            <a:lvl1pPr marR="0" indent="0" defTabSz="746802">
              <a:spcBef>
                <a:spcPts val="1900"/>
              </a:spcBef>
              <a:defRPr b="1"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Remember &gt; Comprehend            &gt; Apply &gt; Analyze         &gt; Evaluate &gt; Create</a:t>
            </a:r>
          </a:p>
        </p:txBody>
      </p:sp>
      <p:pic>
        <p:nvPicPr>
          <p:cNvPr id="5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9536" y="4032250"/>
            <a:ext cx="3312610" cy="2543860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ASK…"/>
          <p:cNvSpPr txBox="1"/>
          <p:nvPr/>
        </p:nvSpPr>
        <p:spPr>
          <a:xfrm>
            <a:off x="430509" y="880599"/>
            <a:ext cx="11724682" cy="689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>
            <a:spAutoFit/>
          </a:bodyPr>
          <a:lstStyle/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TASK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R="0" indent="0" defTabSz="746802">
              <a:defRPr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Choose a topic for your lesson. The topic could be: 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vocabulary set (example: colours - red, blue, yellow…)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grammar point (example: “to be” verb, comparative…)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 story (example: Goldilocks, Cinderella…)</a:t>
            </a:r>
          </a:p>
          <a:p>
            <a:pPr marL="280736" marR="0" indent="-280736" defTabSz="746802">
              <a:buSzPct val="100000"/>
              <a:buChar char="•"/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t>an expression (example: “I want to be a pilot / doctor / vet”…)</a:t>
            </a:r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Brainstorm how you would structure a lesson using Bloom’s Taxonomy.</a:t>
            </a: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endParaRPr b="0"/>
          </a:p>
          <a:p>
            <a:pPr marR="0" indent="0" defTabSz="746802">
              <a:defRPr b="1" sz="28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Think about the </a:t>
            </a:r>
            <a:r>
              <a:rPr b="0" u="sng"/>
              <a:t>3 stages</a:t>
            </a:r>
            <a:r>
              <a:rPr b="0"/>
              <a:t> and an </a:t>
            </a:r>
            <a:r>
              <a:rPr b="0" u="sng"/>
              <a:t>activity</a:t>
            </a:r>
            <a:r>
              <a:rPr b="0"/>
              <a:t> for each stage:</a:t>
            </a:r>
            <a:endParaRPr b="0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Remember, Comprehend   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Apply, Analyze         </a:t>
            </a:r>
            <a:endParaRPr b="1"/>
          </a:p>
          <a:p>
            <a:pPr marL="347578" marR="0" indent="-347578" defTabSz="746802">
              <a:buSzPct val="100000"/>
              <a:buAutoNum type="arabicPeriod" startAt="1"/>
              <a:defRPr sz="2600">
                <a:solidFill>
                  <a:schemeClr val="accent6">
                    <a:lumOff val="-8549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Evaluate, Create</a:t>
            </a:r>
          </a:p>
        </p:txBody>
      </p:sp>
      <p:sp>
        <p:nvSpPr>
          <p:cNvPr id="596" name="Bloom’s Taxonomy"/>
          <p:cNvSpPr txBox="1"/>
          <p:nvPr/>
        </p:nvSpPr>
        <p:spPr>
          <a:xfrm>
            <a:off x="129518" y="236011"/>
            <a:ext cx="3950742" cy="508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R="0" indent="0" defTabSz="456679">
              <a:buClr>
                <a:srgbClr val="525252"/>
              </a:buClr>
              <a:buFont typeface="Gill Sans Light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502900" algn="l"/>
              </a:tabLst>
              <a:defRPr b="1" sz="3400">
                <a:solidFill>
                  <a:schemeClr val="accent5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Bloom’s Taxonomy</a:t>
            </a:r>
          </a:p>
        </p:txBody>
      </p:sp>
      <p:pic>
        <p:nvPicPr>
          <p:cNvPr id="59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091" y="5232708"/>
            <a:ext cx="5468450" cy="4692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623" y="773719"/>
            <a:ext cx="4425010" cy="3305211"/>
          </a:xfrm>
          <a:prstGeom prst="rect">
            <a:avLst/>
          </a:prstGeom>
          <a:ln w="3175"/>
        </p:spPr>
      </p:pic>
      <p:sp>
        <p:nvSpPr>
          <p:cNvPr id="600" name="Reading assignment due week 4 (March 26)…"/>
          <p:cNvSpPr txBox="1"/>
          <p:nvPr>
            <p:ph type="title"/>
          </p:nvPr>
        </p:nvSpPr>
        <p:spPr>
          <a:xfrm>
            <a:off x="411293" y="4364069"/>
            <a:ext cx="10440395" cy="7065172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/>
          <a:p>
            <a:pPr algn="l" defTabSz="457200">
              <a:defRPr sz="34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assignment due week 4 (March 26)</a:t>
            </a:r>
          </a:p>
          <a:p>
            <a:pPr algn="l" defTabSz="457200">
              <a:defRPr sz="34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457200">
              <a:defRPr sz="34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reading includes many questions in red text. </a:t>
            </a:r>
          </a:p>
          <a:p>
            <a:pPr algn="l" defTabSz="457200">
              <a:defRPr sz="34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any 2 questions and write your answers on the </a:t>
            </a:r>
            <a:r>
              <a:rPr b="1" u="sng"/>
              <a:t>HUFS e-class discussion board</a:t>
            </a:r>
            <a:r>
              <a:t>. About 1-2 paragraphs for each answer is fine. Include your opinions, ideas and experiences.</a:t>
            </a:r>
          </a:p>
          <a:p>
            <a:pPr algn="l" defTabSz="457200">
              <a:defRPr sz="34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457200">
              <a:defRPr sz="3400">
                <a:solidFill>
                  <a:schemeClr val="accent5">
                    <a:lumOff val="-8078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discuss the reading next week.</a:t>
            </a:r>
          </a:p>
        </p:txBody>
      </p:sp>
      <p:pic>
        <p:nvPicPr>
          <p:cNvPr id="601" name="Screenshot 2024-03-19 at 5.04.48 PM.png" descr="Screenshot 2024-03-19 at 5.04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2639" y="-18687"/>
            <a:ext cx="3429951" cy="5153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riangle"/>
          <p:cNvSpPr/>
          <p:nvPr/>
        </p:nvSpPr>
        <p:spPr>
          <a:xfrm flipH="1" rot="10800000">
            <a:off x="9174081" y="4132875"/>
            <a:ext cx="2408667" cy="206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ED719E"/>
          </a:solidFill>
          <a:ln w="3175">
            <a:miter lim="400000"/>
          </a:ln>
        </p:spPr>
        <p:txBody>
          <a:bodyPr lIns="38112" tIns="38112" rIns="38112" bIns="38112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402" name="Triangle"/>
          <p:cNvSpPr/>
          <p:nvPr/>
        </p:nvSpPr>
        <p:spPr>
          <a:xfrm>
            <a:off x="9174081" y="4855883"/>
            <a:ext cx="2408667" cy="2569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874EFE"/>
          </a:solidFill>
          <a:ln w="3175">
            <a:miter lim="400000"/>
          </a:ln>
        </p:spPr>
        <p:txBody>
          <a:bodyPr lIns="38112" tIns="38112" rIns="38112" bIns="38112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403" name="Teacher"/>
          <p:cNvSpPr txBox="1"/>
          <p:nvPr/>
        </p:nvSpPr>
        <p:spPr>
          <a:xfrm>
            <a:off x="9520681" y="4159408"/>
            <a:ext cx="1715469" cy="594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algn="ctr" defTabSz="583534">
              <a:defRPr sz="36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Teacher</a:t>
            </a:r>
          </a:p>
        </p:txBody>
      </p:sp>
      <p:sp>
        <p:nvSpPr>
          <p:cNvPr id="404" name="Student"/>
          <p:cNvSpPr txBox="1"/>
          <p:nvPr/>
        </p:nvSpPr>
        <p:spPr>
          <a:xfrm>
            <a:off x="9543974" y="6604505"/>
            <a:ext cx="1665015" cy="59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algn="ctr" defTabSz="583534">
              <a:defRPr sz="36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Student</a:t>
            </a:r>
          </a:p>
        </p:txBody>
      </p:sp>
      <p:sp>
        <p:nvSpPr>
          <p:cNvPr id="405" name="Line"/>
          <p:cNvSpPr/>
          <p:nvPr/>
        </p:nvSpPr>
        <p:spPr>
          <a:xfrm flipV="1">
            <a:off x="8858396" y="4161429"/>
            <a:ext cx="1" cy="3237398"/>
          </a:xfrm>
          <a:prstGeom prst="line">
            <a:avLst/>
          </a:prstGeom>
          <a:ln w="63500">
            <a:solidFill>
              <a:srgbClr val="535353"/>
            </a:solidFill>
            <a:miter lim="400000"/>
            <a:headEnd type="stealth"/>
          </a:ln>
        </p:spPr>
        <p:txBody>
          <a:bodyPr lIns="0" tIns="0" rIns="0" bIns="0"/>
          <a:lstStyle/>
          <a:p>
            <a:pPr marR="0" indent="0" defTabSz="456679">
              <a:defRPr sz="9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06" name="The key to student-centered teaching is getting the students involved.…"/>
          <p:cNvSpPr txBox="1"/>
          <p:nvPr/>
        </p:nvSpPr>
        <p:spPr>
          <a:xfrm>
            <a:off x="782819" y="3018924"/>
            <a:ext cx="7218998" cy="4935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The key to </a:t>
            </a:r>
            <a:r>
              <a:rPr b="1"/>
              <a:t>student-centered</a:t>
            </a:r>
            <a:r>
              <a:t> teaching is getting the students involved.</a:t>
            </a:r>
          </a:p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A good teacher does </a:t>
            </a:r>
            <a:r>
              <a:rPr b="1"/>
              <a:t>less work</a:t>
            </a:r>
            <a:r>
              <a:t> than the students at the end of an activity or lesson.</a:t>
            </a:r>
          </a:p>
        </p:txBody>
      </p:sp>
      <p:sp>
        <p:nvSpPr>
          <p:cNvPr id="407" name="Responsibility"/>
          <p:cNvSpPr txBox="1"/>
          <p:nvPr/>
        </p:nvSpPr>
        <p:spPr>
          <a:xfrm>
            <a:off x="756815" y="1786401"/>
            <a:ext cx="4255220" cy="75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algn="ctr" defTabSz="583534">
              <a:defRPr b="1" sz="4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Responsibility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“Tell me and I will forget.…"/>
          <p:cNvSpPr txBox="1"/>
          <p:nvPr>
            <p:ph type="body" idx="22"/>
          </p:nvPr>
        </p:nvSpPr>
        <p:spPr>
          <a:xfrm>
            <a:off x="740993" y="2255547"/>
            <a:ext cx="10471673" cy="2850283"/>
          </a:xfrm>
          <a:prstGeom prst="rect">
            <a:avLst/>
          </a:prstGeom>
          <a:solidFill>
            <a:srgbClr val="DDDDDD"/>
          </a:solidFill>
        </p:spPr>
        <p:txBody>
          <a:bodyPr wrap="square" anchor="t"/>
          <a:lstStyle/>
          <a:p>
            <a:pPr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“Tell me and I will forget.</a:t>
            </a:r>
          </a:p>
          <a:p>
            <a:pPr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Show me and I will remember.</a:t>
            </a:r>
          </a:p>
          <a:p>
            <a:pPr>
              <a:defRPr b="1" sz="4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Involve me and I will understand.</a:t>
            </a:r>
          </a:p>
          <a:p>
            <a:pPr>
              <a:defRPr b="1" sz="4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Step back and I will act.”</a:t>
            </a:r>
          </a:p>
        </p:txBody>
      </p:sp>
      <p:sp>
        <p:nvSpPr>
          <p:cNvPr id="410" name="Here is a famous quote.…"/>
          <p:cNvSpPr txBox="1"/>
          <p:nvPr/>
        </p:nvSpPr>
        <p:spPr>
          <a:xfrm>
            <a:off x="748589" y="721170"/>
            <a:ext cx="7612784" cy="154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Here is a famous quote. </a:t>
            </a:r>
          </a:p>
          <a:p>
            <a:pPr marR="0" indent="0" defTabSz="583534">
              <a:defRPr sz="3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“I” refers to the learner.</a:t>
            </a:r>
          </a:p>
        </p:txBody>
      </p:sp>
      <p:sp>
        <p:nvSpPr>
          <p:cNvPr id="411" name="What can we learn from this?…"/>
          <p:cNvSpPr txBox="1"/>
          <p:nvPr/>
        </p:nvSpPr>
        <p:spPr>
          <a:xfrm>
            <a:off x="740992" y="5693831"/>
            <a:ext cx="10471675" cy="341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/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What can we learn from this?</a:t>
            </a:r>
          </a:p>
          <a:p>
            <a:pPr marR="0" indent="0" defTabSz="583534"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Telling/Explaining is not enough</a:t>
            </a: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Showing (modeling) is an important step</a:t>
            </a: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Move towards Ss independence</a:t>
            </a:r>
          </a:p>
          <a:p>
            <a:pPr marL="313623" marR="0" indent="-313623" defTabSz="583534">
              <a:buSzPct val="100000"/>
              <a:buChar char="•"/>
              <a:defRPr sz="39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Plan objectives from the Ss perspective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Modeling"/>
          <p:cNvSpPr txBox="1"/>
          <p:nvPr/>
        </p:nvSpPr>
        <p:spPr>
          <a:xfrm>
            <a:off x="5181802" y="1750868"/>
            <a:ext cx="2763963" cy="75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b="1" sz="48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Modeling</a:t>
            </a:r>
          </a:p>
        </p:txBody>
      </p:sp>
      <p:sp>
        <p:nvSpPr>
          <p:cNvPr id="414" name="Language"/>
          <p:cNvSpPr txBox="1"/>
          <p:nvPr/>
        </p:nvSpPr>
        <p:spPr>
          <a:xfrm>
            <a:off x="1530310" y="5479640"/>
            <a:ext cx="3827013" cy="74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defTabSz="583534">
              <a:defRPr b="1" sz="4600">
                <a:solidFill>
                  <a:schemeClr val="accent1">
                    <a:lumOff val="-7647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Language</a:t>
            </a:r>
          </a:p>
        </p:txBody>
      </p:sp>
      <p:sp>
        <p:nvSpPr>
          <p:cNvPr id="415" name="Activities"/>
          <p:cNvSpPr txBox="1"/>
          <p:nvPr/>
        </p:nvSpPr>
        <p:spPr>
          <a:xfrm>
            <a:off x="8786243" y="5479640"/>
            <a:ext cx="3827014" cy="74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defTabSz="583534">
              <a:defRPr b="1" sz="4600">
                <a:solidFill>
                  <a:schemeClr val="accent1">
                    <a:lumOff val="-7647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Activities</a:t>
            </a:r>
          </a:p>
        </p:txBody>
      </p:sp>
      <p:sp>
        <p:nvSpPr>
          <p:cNvPr id="416" name="Line"/>
          <p:cNvSpPr/>
          <p:nvPr/>
        </p:nvSpPr>
        <p:spPr>
          <a:xfrm flipH="1">
            <a:off x="3153120" y="2691759"/>
            <a:ext cx="3137241" cy="2640638"/>
          </a:xfrm>
          <a:prstGeom prst="line">
            <a:avLst/>
          </a:prstGeom>
          <a:ln w="1016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7" name="Line"/>
          <p:cNvSpPr/>
          <p:nvPr/>
        </p:nvSpPr>
        <p:spPr>
          <a:xfrm>
            <a:off x="6620560" y="2690688"/>
            <a:ext cx="2953999" cy="2642926"/>
          </a:xfrm>
          <a:prstGeom prst="line">
            <a:avLst/>
          </a:prstGeom>
          <a:ln w="1016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8" name="There are two things teachers need to model."/>
          <p:cNvSpPr txBox="1"/>
          <p:nvPr/>
        </p:nvSpPr>
        <p:spPr>
          <a:xfrm>
            <a:off x="1040754" y="607507"/>
            <a:ext cx="10910591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/>
          <a:p>
            <a: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There are </a:t>
            </a:r>
            <a:r>
              <a:rPr b="1" u="sng"/>
              <a:t>two</a:t>
            </a:r>
            <a:r>
              <a:t> things teachers need to model.</a:t>
            </a:r>
          </a:p>
        </p:txBody>
      </p:sp>
      <p:sp>
        <p:nvSpPr>
          <p:cNvPr id="419" name="Language input, Examples…"/>
          <p:cNvSpPr txBox="1"/>
          <p:nvPr/>
        </p:nvSpPr>
        <p:spPr>
          <a:xfrm>
            <a:off x="1032288" y="6623797"/>
            <a:ext cx="5460286" cy="2601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 anchor="ctr">
            <a:spAutoFit/>
          </a:bodyPr>
          <a:lstStyle/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Language input, Examples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Stories, TPR, Dialogues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Questions + Answers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Pronunciation, Spelling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Etc. </a:t>
            </a:r>
          </a:p>
        </p:txBody>
      </p:sp>
      <p:sp>
        <p:nvSpPr>
          <p:cNvPr id="420" name="Steps…"/>
          <p:cNvSpPr txBox="1"/>
          <p:nvPr/>
        </p:nvSpPr>
        <p:spPr>
          <a:xfrm>
            <a:off x="8593022" y="6368579"/>
            <a:ext cx="2361779" cy="310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/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Steps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Materials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Instructions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Rules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Outcome</a:t>
            </a:r>
          </a:p>
          <a:p>
            <a:pPr marR="0" indent="0" defTabSz="583534">
              <a:defRPr sz="35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he teacher is a model (but not clothes!)"/>
          <p:cNvSpPr txBox="1"/>
          <p:nvPr/>
        </p:nvSpPr>
        <p:spPr>
          <a:xfrm>
            <a:off x="1678204" y="8684707"/>
            <a:ext cx="9635692" cy="66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12" tIns="38112" rIns="38112" bIns="38112" anchor="ctr">
            <a:spAutoFit/>
          </a:bodyPr>
          <a:lstStyle>
            <a:lvl1pPr marR="0" indent="0" defTabSz="583534">
              <a:defRPr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teacher is a model (but not clothes!)</a:t>
            </a:r>
          </a:p>
        </p:txBody>
      </p:sp>
      <p:pic>
        <p:nvPicPr>
          <p:cNvPr id="4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815" y="372533"/>
            <a:ext cx="5370471" cy="8067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caffolding in construction"/>
          <p:cNvSpPr txBox="1"/>
          <p:nvPr/>
        </p:nvSpPr>
        <p:spPr>
          <a:xfrm>
            <a:off x="1462557" y="7344450"/>
            <a:ext cx="4598575" cy="127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in construction</a:t>
            </a:r>
          </a:p>
        </p:txBody>
      </p:sp>
      <p:pic>
        <p:nvPicPr>
          <p:cNvPr id="426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4012" y="2812509"/>
            <a:ext cx="2815664" cy="4231961"/>
          </a:xfrm>
          <a:prstGeom prst="rect">
            <a:avLst/>
          </a:prstGeom>
          <a:ln w="3175"/>
        </p:spPr>
      </p:pic>
      <p:sp>
        <p:nvSpPr>
          <p:cNvPr id="427" name="Rectangle"/>
          <p:cNvSpPr/>
          <p:nvPr/>
        </p:nvSpPr>
        <p:spPr>
          <a:xfrm>
            <a:off x="7829124" y="4556071"/>
            <a:ext cx="2802263" cy="2403169"/>
          </a:xfrm>
          <a:prstGeom prst="rect">
            <a:avLst/>
          </a:prstGeom>
          <a:solidFill>
            <a:srgbClr val="70BF41"/>
          </a:solidFill>
          <a:ln w="3175">
            <a:solidFill>
              <a:srgbClr val="000000"/>
            </a:solidFill>
          </a:ln>
        </p:spPr>
        <p:txBody>
          <a:bodyPr lIns="38112" tIns="38112" rIns="38112" bIns="38112" anchor="ctr"/>
          <a:lstStyle/>
          <a:p>
            <a:pPr marL="40593" marR="40593" indent="0" defTabSz="456679">
              <a:defRPr sz="900"/>
            </a:pPr>
          </a:p>
        </p:txBody>
      </p:sp>
      <p:sp>
        <p:nvSpPr>
          <p:cNvPr id="428" name="Triangle"/>
          <p:cNvSpPr/>
          <p:nvPr/>
        </p:nvSpPr>
        <p:spPr>
          <a:xfrm flipH="1" rot="10800000">
            <a:off x="7835045" y="4538636"/>
            <a:ext cx="2788676" cy="2438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38112" tIns="38112" rIns="38112" bIns="38112" anchor="ctr"/>
          <a:lstStyle/>
          <a:p>
            <a:pPr marR="0" indent="0" algn="ctr" defTabSz="583534">
              <a:defRPr sz="3000">
                <a:solidFill>
                  <a:srgbClr val="FFFFFF"/>
                </a:solidFill>
                <a:uFillTx/>
              </a:defRPr>
            </a:pPr>
          </a:p>
        </p:txBody>
      </p:sp>
      <p:sp>
        <p:nvSpPr>
          <p:cNvPr id="429" name="Line"/>
          <p:cNvSpPr/>
          <p:nvPr/>
        </p:nvSpPr>
        <p:spPr>
          <a:xfrm flipV="1">
            <a:off x="7568320" y="4568282"/>
            <a:ext cx="2" cy="2378748"/>
          </a:xfrm>
          <a:prstGeom prst="line">
            <a:avLst/>
          </a:prstGeom>
          <a:ln w="114300">
            <a:solidFill>
              <a:schemeClr val="accent1"/>
            </a:solidFill>
            <a:miter lim="400000"/>
            <a:headEnd type="stealth"/>
          </a:ln>
        </p:spPr>
        <p:txBody>
          <a:bodyPr lIns="0" tIns="0" rIns="0" bIns="0"/>
          <a:lstStyle/>
          <a:p>
            <a:pPr marR="0" indent="0" defTabSz="456679">
              <a:defRPr sz="9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430" name="scaffolding from the teacher"/>
          <p:cNvSpPr txBox="1"/>
          <p:nvPr/>
        </p:nvSpPr>
        <p:spPr>
          <a:xfrm>
            <a:off x="7834841" y="4523092"/>
            <a:ext cx="1361047" cy="116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/>
          <a:lstStyle>
            <a:lvl1pPr marR="0" indent="0" defTabSz="583534">
              <a:defRPr b="1" sz="17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from the teacher</a:t>
            </a:r>
          </a:p>
        </p:txBody>
      </p:sp>
      <p:sp>
        <p:nvSpPr>
          <p:cNvPr id="431" name="learner development"/>
          <p:cNvSpPr txBox="1"/>
          <p:nvPr/>
        </p:nvSpPr>
        <p:spPr>
          <a:xfrm>
            <a:off x="8223673" y="6289348"/>
            <a:ext cx="2013166" cy="92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/>
          <a:lstStyle>
            <a:lvl1pPr marR="0" indent="0" algn="ctr" defTabSz="583534">
              <a:defRPr b="1" sz="17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learner development</a:t>
            </a:r>
          </a:p>
        </p:txBody>
      </p:sp>
      <p:sp>
        <p:nvSpPr>
          <p:cNvPr id="432" name="Scaffolding in education"/>
          <p:cNvSpPr txBox="1"/>
          <p:nvPr/>
        </p:nvSpPr>
        <p:spPr>
          <a:xfrm>
            <a:off x="6930968" y="7310583"/>
            <a:ext cx="4598576" cy="127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in education</a:t>
            </a:r>
          </a:p>
        </p:txBody>
      </p:sp>
      <p:sp>
        <p:nvSpPr>
          <p:cNvPr id="433" name="scaffolding from the teacher"/>
          <p:cNvSpPr txBox="1"/>
          <p:nvPr/>
        </p:nvSpPr>
        <p:spPr>
          <a:xfrm>
            <a:off x="9228016" y="4523092"/>
            <a:ext cx="1411815" cy="116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/>
          <a:lstStyle>
            <a:lvl1pPr marR="0" indent="0" algn="r" defTabSz="583534">
              <a:defRPr b="1" sz="1700"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from the teacher</a:t>
            </a:r>
          </a:p>
        </p:txBody>
      </p:sp>
      <p:sp>
        <p:nvSpPr>
          <p:cNvPr id="434" name="Scaffolding = support"/>
          <p:cNvSpPr txBox="1"/>
          <p:nvPr/>
        </p:nvSpPr>
        <p:spPr>
          <a:xfrm>
            <a:off x="2516824" y="1013366"/>
            <a:ext cx="7958453" cy="668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12" tIns="38112" rIns="38112" bIns="38112">
            <a:spAutoFit/>
          </a:bodyPr>
          <a:lstStyle>
            <a:lvl1pPr marR="0" indent="0" algn="ctr" defTabSz="583534">
              <a:defRPr b="1" sz="42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Scaffolding = support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