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2992100" cy="97409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1pPr>
    <a:lvl2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2pPr>
    <a:lvl3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3pPr>
    <a:lvl4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4pPr>
    <a:lvl5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5pPr>
    <a:lvl6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6pPr>
    <a:lvl7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7pPr>
    <a:lvl8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8pPr>
    <a:lvl9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52002C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2002C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Shape 3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0"/>
            <a:ext cx="12292014" cy="5281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2014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6756400" y="2819874"/>
            <a:ext cx="5891213" cy="65760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/>
          <p:nvPr>
            <p:ph type="title"/>
          </p:nvPr>
        </p:nvSpPr>
        <p:spPr>
          <a:xfrm>
            <a:off x="355600" y="0"/>
            <a:ext cx="12292014" cy="2944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idx="1"/>
          </p:nvPr>
        </p:nvSpPr>
        <p:spPr>
          <a:xfrm>
            <a:off x="355600" y="3187700"/>
            <a:ext cx="12292014" cy="6564314"/>
          </a:xfrm>
          <a:prstGeom prst="rect">
            <a:avLst/>
          </a:prstGeom>
        </p:spPr>
        <p:txBody>
          <a:bodyPr anchor="t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dy Level One…"/>
          <p:cNvSpPr txBox="1"/>
          <p:nvPr>
            <p:ph type="body" idx="1"/>
          </p:nvPr>
        </p:nvSpPr>
        <p:spPr>
          <a:xfrm>
            <a:off x="355600" y="254000"/>
            <a:ext cx="12292014" cy="923131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355600" y="3225800"/>
            <a:ext cx="12292014" cy="33004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9310202" y="8766835"/>
            <a:ext cx="3030626" cy="5207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/>
          <p:nvPr>
            <p:ph type="title"/>
          </p:nvPr>
        </p:nvSpPr>
        <p:spPr>
          <a:xfrm>
            <a:off x="360110" y="2049345"/>
            <a:ext cx="12294100" cy="32386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583439">
              <a:defRPr b="1" sz="6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3" name="Body Level One…"/>
          <p:cNvSpPr txBox="1"/>
          <p:nvPr>
            <p:ph type="body" sz="quarter" idx="1"/>
          </p:nvPr>
        </p:nvSpPr>
        <p:spPr>
          <a:xfrm>
            <a:off x="360110" y="5275275"/>
            <a:ext cx="12294100" cy="12954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9309285" y="8765481"/>
            <a:ext cx="3029639" cy="520701"/>
          </a:xfrm>
          <a:prstGeom prst="rect">
            <a:avLst/>
          </a:prstGeom>
        </p:spPr>
        <p:txBody>
          <a:bodyPr wrap="square" lIns="45660" tIns="45660" rIns="45660" bIns="45660" anchor="ctr"/>
          <a:lstStyle>
            <a:lvl1pPr marR="40586" indent="40639" algn="r" defTabSz="45660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/>
          <p:nvPr>
            <p:ph type="title"/>
          </p:nvPr>
        </p:nvSpPr>
        <p:spPr>
          <a:xfrm>
            <a:off x="357600" y="6831960"/>
            <a:ext cx="12288009" cy="1255305"/>
          </a:xfrm>
          <a:prstGeom prst="rect">
            <a:avLst/>
          </a:prstGeom>
        </p:spPr>
        <p:txBody>
          <a:bodyPr lIns="50783" tIns="50783" rIns="50783" bIns="50783"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sz="quarter" idx="1"/>
          </p:nvPr>
        </p:nvSpPr>
        <p:spPr>
          <a:xfrm>
            <a:off x="357600" y="8076155"/>
            <a:ext cx="12288009" cy="1204521"/>
          </a:xfrm>
          <a:prstGeom prst="rect">
            <a:avLst/>
          </a:prstGeom>
        </p:spPr>
        <p:txBody>
          <a:bodyPr lIns="50783" tIns="50783" rIns="50783" bIns="50783" anchor="t"/>
          <a:lstStyle>
            <a:lvl1pPr algn="ctr">
              <a:spcBef>
                <a:spcPts val="0"/>
              </a:spcBef>
              <a:defRPr sz="3600"/>
            </a:lvl1pPr>
            <a:lvl2pPr algn="ctr">
              <a:spcBef>
                <a:spcPts val="0"/>
              </a:spcBef>
              <a:defRPr sz="3600"/>
            </a:lvl2pPr>
            <a:lvl3pPr algn="ctr">
              <a:spcBef>
                <a:spcPts val="0"/>
              </a:spcBef>
              <a:defRPr sz="3600"/>
            </a:lvl3pPr>
            <a:lvl4pPr algn="ctr">
              <a:spcBef>
                <a:spcPts val="0"/>
              </a:spcBef>
              <a:defRPr sz="3600"/>
            </a:lvl4pPr>
            <a:lvl5pPr algn="ctr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6374620" y="9280673"/>
            <a:ext cx="253968" cy="266668"/>
          </a:xfrm>
          <a:prstGeom prst="rect">
            <a:avLst/>
          </a:prstGeom>
        </p:spPr>
        <p:txBody>
          <a:bodyPr lIns="50783" tIns="50783" rIns="50783" bIns="50783"/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/>
          <p:nvPr>
            <p:ph type="title"/>
          </p:nvPr>
        </p:nvSpPr>
        <p:spPr>
          <a:xfrm>
            <a:off x="355600" y="124938"/>
            <a:ext cx="12292015" cy="269493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idx="1"/>
          </p:nvPr>
        </p:nvSpPr>
        <p:spPr>
          <a:xfrm>
            <a:off x="355600" y="2650037"/>
            <a:ext cx="12292015" cy="6915740"/>
          </a:xfrm>
          <a:prstGeom prst="rect">
            <a:avLst/>
          </a:prstGeom>
        </p:spPr>
        <p:txBody>
          <a:bodyPr/>
          <a:lstStyle>
            <a:lvl2pPr indent="0"/>
            <a:lvl3pPr indent="0"/>
            <a:lvl4pPr indent="0"/>
            <a:lvl5pPr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6368256" y="9282110"/>
            <a:ext cx="266701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0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12056380" y="8898930"/>
            <a:ext cx="284450" cy="256511"/>
          </a:xfrm>
          <a:prstGeom prst="rect">
            <a:avLst/>
          </a:prstGeom>
        </p:spPr>
        <p:txBody>
          <a:bodyPr lIns="45704" tIns="45704" rIns="45704" bIns="45704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/>
          <p:nvPr>
            <p:ph type="title"/>
          </p:nvPr>
        </p:nvSpPr>
        <p:spPr>
          <a:xfrm>
            <a:off x="357351" y="1385294"/>
            <a:ext cx="5889534" cy="350261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4" cy="12934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12056458" y="8898969"/>
            <a:ext cx="284372" cy="256433"/>
          </a:xfrm>
          <a:prstGeom prst="rect">
            <a:avLst/>
          </a:prstGeom>
        </p:spPr>
        <p:txBody>
          <a:bodyPr lIns="45665" tIns="45665" rIns="45665" bIns="45665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/>
          <p:nvPr>
            <p:ph type="title"/>
          </p:nvPr>
        </p:nvSpPr>
        <p:spPr>
          <a:xfrm>
            <a:off x="357600" y="1385435"/>
            <a:ext cx="5889295" cy="350247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8" name="Body Level One…"/>
          <p:cNvSpPr txBox="1"/>
          <p:nvPr>
            <p:ph type="body" sz="quarter" idx="1"/>
          </p:nvPr>
        </p:nvSpPr>
        <p:spPr>
          <a:xfrm>
            <a:off x="357600" y="4876798"/>
            <a:ext cx="5889295" cy="129339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9310088" y="8766666"/>
            <a:ext cx="3030503" cy="520701"/>
          </a:xfrm>
          <a:prstGeom prst="rect">
            <a:avLst/>
          </a:prstGeom>
        </p:spPr>
        <p:txBody>
          <a:bodyPr wrap="square" lIns="45666" tIns="45666" rIns="45666" bIns="45666" anchor="ctr"/>
          <a:lstStyle>
            <a:lvl1pPr marR="40638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/>
          <p:nvPr>
            <p:ph type="title"/>
          </p:nvPr>
        </p:nvSpPr>
        <p:spPr>
          <a:xfrm>
            <a:off x="355904" y="6839832"/>
            <a:ext cx="12302529" cy="1256790"/>
          </a:xfrm>
          <a:prstGeom prst="rect">
            <a:avLst/>
          </a:prstGeom>
        </p:spPr>
        <p:txBody>
          <a:bodyPr anchor="b"/>
          <a:lstStyle>
            <a:lvl1pPr defTabSz="457719"/>
          </a:lstStyle>
          <a:p>
            <a:pPr/>
            <a:r>
              <a:t>Title Text</a:t>
            </a:r>
          </a:p>
        </p:txBody>
      </p:sp>
      <p:sp>
        <p:nvSpPr>
          <p:cNvPr id="247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9" cy="1205947"/>
          </a:xfrm>
          <a:prstGeom prst="rect">
            <a:avLst/>
          </a:prstGeom>
        </p:spPr>
        <p:txBody>
          <a:bodyPr anchor="t"/>
          <a:lstStyle>
            <a:lvl1pPr marL="343250" indent="-343250" algn="ctr" defTabSz="457719">
              <a:spcBef>
                <a:spcPts val="0"/>
              </a:spcBef>
            </a:lvl1pPr>
            <a:lvl2pPr marL="343250" indent="0" algn="ctr" defTabSz="457719">
              <a:spcBef>
                <a:spcPts val="0"/>
              </a:spcBef>
            </a:lvl2pPr>
            <a:lvl3pPr marL="343250" indent="0" algn="ctr" defTabSz="457719">
              <a:spcBef>
                <a:spcPts val="0"/>
              </a:spcBef>
            </a:lvl3pPr>
            <a:lvl4pPr marL="343250" indent="0" algn="ctr" defTabSz="457719">
              <a:spcBef>
                <a:spcPts val="0"/>
              </a:spcBef>
            </a:lvl4pPr>
            <a:lvl5pPr marL="343250" indent="0" algn="ctr" defTabSz="457719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6373817" y="9291439"/>
            <a:ext cx="266701" cy="279401"/>
          </a:xfrm>
          <a:prstGeom prst="rect">
            <a:avLst/>
          </a:prstGeom>
        </p:spPr>
        <p:txBody>
          <a:bodyPr/>
          <a:lstStyle>
            <a:lvl1pPr defTabSz="584864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/>
          <p:nvPr>
            <p:ph type="title"/>
          </p:nvPr>
        </p:nvSpPr>
        <p:spPr>
          <a:xfrm>
            <a:off x="357600" y="1385435"/>
            <a:ext cx="5889295" cy="3502474"/>
          </a:xfrm>
          <a:prstGeom prst="rect">
            <a:avLst/>
          </a:prstGeom>
        </p:spPr>
        <p:txBody>
          <a:bodyPr lIns="0" tIns="0" rIns="0" bIns="0" anchor="b"/>
          <a:lstStyle>
            <a:lvl1pPr defTabSz="457199"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6" name="Body Level One…"/>
          <p:cNvSpPr txBox="1"/>
          <p:nvPr>
            <p:ph type="body" sz="quarter" idx="1"/>
          </p:nvPr>
        </p:nvSpPr>
        <p:spPr>
          <a:xfrm>
            <a:off x="357600" y="4876797"/>
            <a:ext cx="5889295" cy="1293393"/>
          </a:xfrm>
          <a:prstGeom prst="rect">
            <a:avLst/>
          </a:prstGeom>
        </p:spPr>
        <p:txBody>
          <a:bodyPr lIns="0" tIns="0" rIns="0" bIns="0" anchor="t"/>
          <a:lstStyle>
            <a:lvl1pPr marL="342859" indent="-342859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12056147" y="8898763"/>
            <a:ext cx="284446" cy="256507"/>
          </a:xfrm>
          <a:prstGeom prst="rect">
            <a:avLst/>
          </a:prstGeom>
        </p:spPr>
        <p:txBody>
          <a:bodyPr lIns="45703" tIns="45703" rIns="45703" bIns="45703" anchor="ctr"/>
          <a:lstStyle>
            <a:lvl1pPr marR="40638" indent="40638" algn="r" defTabSz="45719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Body Level One…"/>
          <p:cNvSpPr txBox="1"/>
          <p:nvPr>
            <p:ph type="body" sz="quarter" idx="1"/>
          </p:nvPr>
        </p:nvSpPr>
        <p:spPr>
          <a:xfrm>
            <a:off x="5930521" y="2464713"/>
            <a:ext cx="1126363" cy="710797"/>
          </a:xfrm>
          <a:prstGeom prst="rect">
            <a:avLst/>
          </a:prstGeom>
        </p:spPr>
        <p:txBody>
          <a:bodyPr lIns="50771" tIns="50771" rIns="50771" bIns="50771"/>
          <a:lstStyle>
            <a:lvl1pPr marL="0" indent="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Text"/>
          <p:cNvSpPr txBox="1"/>
          <p:nvPr>
            <p:ph type="body" sz="quarter" idx="21"/>
          </p:nvPr>
        </p:nvSpPr>
        <p:spPr>
          <a:xfrm>
            <a:off x="5665435" y="929112"/>
            <a:ext cx="1656534" cy="1040808"/>
          </a:xfrm>
          <a:prstGeom prst="rect">
            <a:avLst/>
          </a:prstGeom>
        </p:spPr>
        <p:txBody>
          <a:bodyPr lIns="50771" tIns="50771" rIns="50771" bIns="50771"/>
          <a:lstStyle/>
          <a:p>
            <a:pPr marL="0" indent="0" algn="ctr" defTabSz="584200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66" name="Slide Number"/>
          <p:cNvSpPr txBox="1"/>
          <p:nvPr>
            <p:ph type="sldNum" sz="quarter" idx="2"/>
          </p:nvPr>
        </p:nvSpPr>
        <p:spPr>
          <a:xfrm>
            <a:off x="6361936" y="9266981"/>
            <a:ext cx="266643" cy="279343"/>
          </a:xfrm>
          <a:prstGeom prst="rect">
            <a:avLst/>
          </a:prstGeom>
        </p:spPr>
        <p:txBody>
          <a:bodyPr lIns="50771" tIns="50771" rIns="50771" bIns="50771"/>
          <a:lstStyle>
            <a:lvl1pPr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Body Level One…"/>
          <p:cNvSpPr txBox="1"/>
          <p:nvPr>
            <p:ph type="body" sz="quarter" idx="1"/>
          </p:nvPr>
        </p:nvSpPr>
        <p:spPr>
          <a:xfrm>
            <a:off x="5930360" y="2464027"/>
            <a:ext cx="1126683" cy="710999"/>
          </a:xfrm>
          <a:prstGeom prst="rect">
            <a:avLst/>
          </a:prstGeom>
        </p:spPr>
        <p:txBody>
          <a:bodyPr lIns="50785" tIns="50785" rIns="50785" bIns="50785"/>
          <a:lstStyle>
            <a:lvl1pPr marL="0" indent="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Text"/>
          <p:cNvSpPr txBox="1"/>
          <p:nvPr>
            <p:ph type="body" sz="quarter" idx="21"/>
          </p:nvPr>
        </p:nvSpPr>
        <p:spPr>
          <a:xfrm>
            <a:off x="5665199" y="927988"/>
            <a:ext cx="1657006" cy="1041105"/>
          </a:xfrm>
          <a:prstGeom prst="rect">
            <a:avLst/>
          </a:prstGeom>
        </p:spPr>
        <p:txBody>
          <a:bodyPr lIns="50785" tIns="50785" rIns="50785" bIns="50785"/>
          <a:lstStyle/>
          <a:p>
            <a:pPr marL="0" indent="0" algn="ctr" defTabSz="584200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6349221" y="9268235"/>
            <a:ext cx="292072" cy="304772"/>
          </a:xfrm>
          <a:prstGeom prst="rect">
            <a:avLst/>
          </a:prstGeom>
        </p:spPr>
        <p:txBody>
          <a:bodyPr lIns="50785" tIns="50785" rIns="50785" bIns="50785"/>
          <a:lstStyle>
            <a:lvl1pPr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Body Level One…"/>
          <p:cNvSpPr txBox="1"/>
          <p:nvPr>
            <p:ph type="body" sz="quarter" idx="1"/>
          </p:nvPr>
        </p:nvSpPr>
        <p:spPr>
          <a:xfrm>
            <a:off x="5925292" y="2460127"/>
            <a:ext cx="1125722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"/>
          <p:cNvSpPr txBox="1"/>
          <p:nvPr>
            <p:ph type="body" sz="quarter" idx="21"/>
          </p:nvPr>
        </p:nvSpPr>
        <p:spPr>
          <a:xfrm>
            <a:off x="5660359" y="925213"/>
            <a:ext cx="1655590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xfrm>
            <a:off x="6343658" y="9258927"/>
            <a:ext cx="292101" cy="304801"/>
          </a:xfrm>
          <a:prstGeom prst="rect">
            <a:avLst/>
          </a:prstGeom>
        </p:spPr>
        <p:txBody>
          <a:bodyPr/>
          <a:lstStyle>
            <a:lvl1pPr defTabSz="583534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Body Level One…"/>
          <p:cNvSpPr txBox="1"/>
          <p:nvPr>
            <p:ph type="body" sz="quarter" idx="1"/>
          </p:nvPr>
        </p:nvSpPr>
        <p:spPr>
          <a:xfrm>
            <a:off x="5925456" y="2460713"/>
            <a:ext cx="1125401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Text"/>
          <p:cNvSpPr txBox="1"/>
          <p:nvPr>
            <p:ph type="body" sz="quarter" idx="21"/>
          </p:nvPr>
        </p:nvSpPr>
        <p:spPr>
          <a:xfrm>
            <a:off x="5660597" y="926191"/>
            <a:ext cx="1655118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93" name="Slide Number"/>
          <p:cNvSpPr txBox="1"/>
          <p:nvPr>
            <p:ph type="sldNum" sz="quarter" idx="2"/>
          </p:nvPr>
        </p:nvSpPr>
        <p:spPr>
          <a:xfrm>
            <a:off x="6356360" y="9257676"/>
            <a:ext cx="266701" cy="279401"/>
          </a:xfrm>
          <a:prstGeom prst="rect">
            <a:avLst/>
          </a:prstGeom>
        </p:spPr>
        <p:txBody>
          <a:bodyPr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"/>
          <p:cNvSpPr txBox="1"/>
          <p:nvPr>
            <p:ph type="body" sz="quarter" idx="21"/>
          </p:nvPr>
        </p:nvSpPr>
        <p:spPr>
          <a:xfrm>
            <a:off x="6035687" y="3037234"/>
            <a:ext cx="908881" cy="5842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1" name="Text"/>
          <p:cNvSpPr txBox="1"/>
          <p:nvPr>
            <p:ph type="body" sz="quarter" idx="22"/>
          </p:nvPr>
        </p:nvSpPr>
        <p:spPr>
          <a:xfrm>
            <a:off x="5770407" y="1851081"/>
            <a:ext cx="1439441" cy="9017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xfrm>
            <a:off x="6376981" y="8161941"/>
            <a:ext cx="228626" cy="2413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 sz="11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"/>
          <p:cNvSpPr txBox="1"/>
          <p:nvPr>
            <p:ph type="body" sz="quarter" idx="21"/>
          </p:nvPr>
        </p:nvSpPr>
        <p:spPr>
          <a:xfrm>
            <a:off x="6011569" y="3024094"/>
            <a:ext cx="957114" cy="6096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0" name="Text"/>
          <p:cNvSpPr txBox="1"/>
          <p:nvPr>
            <p:ph type="body" sz="quarter" idx="22"/>
          </p:nvPr>
        </p:nvSpPr>
        <p:spPr>
          <a:xfrm>
            <a:off x="5746289" y="1837649"/>
            <a:ext cx="1487674" cy="9271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1" name="Slide Number"/>
          <p:cNvSpPr txBox="1"/>
          <p:nvPr>
            <p:ph type="sldNum" sz="quarter" idx="2"/>
          </p:nvPr>
        </p:nvSpPr>
        <p:spPr>
          <a:xfrm>
            <a:off x="6370629" y="8162881"/>
            <a:ext cx="241326" cy="2540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/>
          <p:nvPr>
            <p:ph type="sldNum" sz="quarter" idx="2"/>
          </p:nvPr>
        </p:nvSpPr>
        <p:spPr>
          <a:xfrm>
            <a:off x="6369116" y="9271356"/>
            <a:ext cx="253868" cy="266569"/>
          </a:xfrm>
          <a:prstGeom prst="rect">
            <a:avLst/>
          </a:prstGeom>
        </p:spPr>
        <p:txBody>
          <a:bodyPr lIns="50733" tIns="50733" rIns="50733" bIns="50733"/>
          <a:lstStyle>
            <a:lvl1pPr defTabSz="58343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Text"/>
          <p:cNvSpPr txBox="1"/>
          <p:nvPr>
            <p:ph type="title"/>
          </p:nvPr>
        </p:nvSpPr>
        <p:spPr>
          <a:xfrm>
            <a:off x="357047" y="6824814"/>
            <a:ext cx="12278006" cy="1254283"/>
          </a:xfrm>
          <a:prstGeom prst="rect">
            <a:avLst/>
          </a:prstGeom>
        </p:spPr>
        <p:txBody>
          <a:bodyPr lIns="50742" tIns="50742" rIns="50742" bIns="50742" anchor="b">
            <a:noAutofit/>
          </a:bodyPr>
          <a:lstStyle>
            <a:lvl1pPr defTabSz="45667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26" name="Body Level One…"/>
          <p:cNvSpPr txBox="1"/>
          <p:nvPr>
            <p:ph type="body" sz="quarter" idx="1"/>
          </p:nvPr>
        </p:nvSpPr>
        <p:spPr>
          <a:xfrm>
            <a:off x="357047" y="8067995"/>
            <a:ext cx="12278006" cy="1203541"/>
          </a:xfrm>
          <a:prstGeom prst="rect">
            <a:avLst/>
          </a:prstGeom>
        </p:spPr>
        <p:txBody>
          <a:bodyPr lIns="50742" tIns="50742" rIns="50742" bIns="50742" anchor="t">
            <a:noAutofit/>
          </a:bodyPr>
          <a:lstStyle>
            <a:lvl1pPr marL="342469" indent="-34246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1pPr>
            <a:lvl2pPr marL="742063" indent="-285424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2pPr>
            <a:lvl3pPr marL="1141657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3pPr>
            <a:lvl4pPr marL="1598336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4pPr>
            <a:lvl5pPr marL="2055015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xfrm>
            <a:off x="6369107" y="9271535"/>
            <a:ext cx="253886" cy="266585"/>
          </a:xfrm>
          <a:prstGeom prst="rect">
            <a:avLst/>
          </a:prstGeom>
        </p:spPr>
        <p:txBody>
          <a:bodyPr lIns="50742" tIns="50742" rIns="50742" bIns="50742"/>
          <a:lstStyle>
            <a:lvl1pPr defTabSz="58353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Text"/>
          <p:cNvSpPr txBox="1"/>
          <p:nvPr>
            <p:ph type="title"/>
          </p:nvPr>
        </p:nvSpPr>
        <p:spPr>
          <a:xfrm>
            <a:off x="357654" y="6839271"/>
            <a:ext cx="12299021" cy="1256431"/>
          </a:xfrm>
          <a:prstGeom prst="rect">
            <a:avLst/>
          </a:prstGeom>
        </p:spPr>
        <p:txBody>
          <a:bodyPr lIns="0" tIns="0" rIns="0" bIns="0" anchor="b"/>
          <a:lstStyle>
            <a:lvl1pPr defTabSz="457720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35" name="Body Level One…"/>
          <p:cNvSpPr txBox="1"/>
          <p:nvPr>
            <p:ph type="body" sz="quarter" idx="1"/>
          </p:nvPr>
        </p:nvSpPr>
        <p:spPr>
          <a:xfrm>
            <a:off x="357654" y="8084581"/>
            <a:ext cx="12299021" cy="1205602"/>
          </a:xfrm>
          <a:prstGeom prst="rect">
            <a:avLst/>
          </a:prstGeom>
        </p:spPr>
        <p:txBody>
          <a:bodyPr lIns="0" tIns="0" rIns="0" bIns="0" anchor="t"/>
          <a:lstStyle>
            <a:lvl1pPr marL="343250" indent="-343250" algn="ctr" defTabSz="457720">
              <a:spcBef>
                <a:spcPts val="0"/>
              </a:spcBef>
              <a:defRPr sz="3600"/>
            </a:lvl1pPr>
            <a:lvl2pPr marL="343250" indent="0" algn="ctr" defTabSz="457720">
              <a:spcBef>
                <a:spcPts val="0"/>
              </a:spcBef>
              <a:defRPr sz="3600"/>
            </a:lvl2pPr>
            <a:lvl3pPr marL="343250" indent="0" algn="ctr" defTabSz="457720">
              <a:spcBef>
                <a:spcPts val="0"/>
              </a:spcBef>
              <a:defRPr sz="3600"/>
            </a:lvl3pPr>
            <a:lvl4pPr marL="343250" indent="0" algn="ctr" defTabSz="457720">
              <a:spcBef>
                <a:spcPts val="0"/>
              </a:spcBef>
              <a:defRPr sz="3600"/>
            </a:lvl4pPr>
            <a:lvl5pPr marL="343250" indent="0" algn="ctr" defTabSz="457720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xfrm>
            <a:off x="12066930" y="8908040"/>
            <a:ext cx="284452" cy="256513"/>
          </a:xfrm>
          <a:prstGeom prst="rect">
            <a:avLst/>
          </a:prstGeom>
        </p:spPr>
        <p:txBody>
          <a:bodyPr lIns="45705" tIns="45705" rIns="45705" bIns="45705" anchor="ctr"/>
          <a:lstStyle>
            <a:lvl1pPr marR="40685" indent="40639" algn="r" defTabSz="45772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Text"/>
          <p:cNvSpPr txBox="1"/>
          <p:nvPr>
            <p:ph type="title"/>
          </p:nvPr>
        </p:nvSpPr>
        <p:spPr>
          <a:xfrm>
            <a:off x="358797" y="6824256"/>
            <a:ext cx="12274506" cy="1253926"/>
          </a:xfrm>
          <a:prstGeom prst="rect">
            <a:avLst/>
          </a:prstGeom>
        </p:spPr>
        <p:txBody>
          <a:bodyPr lIns="50727" tIns="50727" rIns="50727" bIns="50727" anchor="b"/>
          <a:lstStyle>
            <a:lvl1pPr defTabSz="456679"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344" name="Body Level One…"/>
          <p:cNvSpPr txBox="1"/>
          <p:nvPr>
            <p:ph type="body" sz="quarter" idx="1"/>
          </p:nvPr>
        </p:nvSpPr>
        <p:spPr>
          <a:xfrm>
            <a:off x="358797" y="8067082"/>
            <a:ext cx="12274506" cy="1203199"/>
          </a:xfrm>
          <a:prstGeom prst="rect">
            <a:avLst/>
          </a:prstGeom>
        </p:spPr>
        <p:txBody>
          <a:bodyPr lIns="50727" tIns="50727" rIns="50727" bIns="50727" anchor="t"/>
          <a:lstStyle>
            <a:lvl1pPr marL="342468" indent="-342468" algn="ctr" defTabSz="456679">
              <a:spcBef>
                <a:spcPts val="0"/>
              </a:spcBef>
              <a:defRPr sz="3400"/>
            </a:lvl1pPr>
            <a:lvl2pPr marL="342468" indent="114169" algn="ctr" defTabSz="456679">
              <a:spcBef>
                <a:spcPts val="0"/>
              </a:spcBef>
              <a:defRPr sz="3400"/>
            </a:lvl2pPr>
            <a:lvl3pPr marL="342468" indent="570848" algn="ctr" defTabSz="456679">
              <a:spcBef>
                <a:spcPts val="0"/>
              </a:spcBef>
              <a:defRPr sz="3400"/>
            </a:lvl3pPr>
            <a:lvl4pPr marL="342468" indent="1027527" algn="ctr" defTabSz="456679">
              <a:spcBef>
                <a:spcPts val="0"/>
              </a:spcBef>
              <a:defRPr sz="3400"/>
            </a:lvl4pPr>
            <a:lvl5pPr marL="342468" indent="1484207" algn="ctr" defTabSz="456679">
              <a:spcBef>
                <a:spcPts val="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Slide Number"/>
          <p:cNvSpPr txBox="1"/>
          <p:nvPr>
            <p:ph type="sldNum" sz="quarter" idx="2"/>
          </p:nvPr>
        </p:nvSpPr>
        <p:spPr>
          <a:xfrm>
            <a:off x="6375472" y="9270279"/>
            <a:ext cx="241156" cy="241156"/>
          </a:xfrm>
          <a:prstGeom prst="rect">
            <a:avLst/>
          </a:prstGeom>
        </p:spPr>
        <p:txBody>
          <a:bodyPr lIns="50727" tIns="50727" rIns="50727" bIns="50727"/>
          <a:lstStyle>
            <a:lvl1pPr defTabSz="58353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Text"/>
          <p:cNvSpPr txBox="1"/>
          <p:nvPr>
            <p:ph type="title"/>
          </p:nvPr>
        </p:nvSpPr>
        <p:spPr>
          <a:xfrm>
            <a:off x="357653" y="2777"/>
            <a:ext cx="12299023" cy="5284627"/>
          </a:xfrm>
          <a:prstGeom prst="rect">
            <a:avLst/>
          </a:prstGeom>
        </p:spPr>
        <p:txBody>
          <a:bodyPr lIns="50784" tIns="50784" rIns="50784" bIns="50784" anchor="b"/>
          <a:lstStyle>
            <a:lvl1pPr defTabSz="45771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53" name="Body Level One…"/>
          <p:cNvSpPr txBox="1"/>
          <p:nvPr>
            <p:ph type="body" sz="quarter" idx="1"/>
          </p:nvPr>
        </p:nvSpPr>
        <p:spPr>
          <a:xfrm>
            <a:off x="357653" y="5276281"/>
            <a:ext cx="12299023" cy="1294553"/>
          </a:xfrm>
          <a:prstGeom prst="rect">
            <a:avLst/>
          </a:prstGeom>
        </p:spPr>
        <p:txBody>
          <a:bodyPr lIns="50784" tIns="50784" rIns="50784" bIns="50784" anchor="t"/>
          <a:lstStyle>
            <a:lvl1pPr marL="343250" indent="-343250" algn="ctr" defTabSz="457719">
              <a:spcBef>
                <a:spcPts val="0"/>
              </a:spcBef>
              <a:defRPr sz="3600"/>
            </a:lvl1pPr>
            <a:lvl2pPr marL="343250" indent="0" algn="ctr" defTabSz="457719">
              <a:spcBef>
                <a:spcPts val="0"/>
              </a:spcBef>
              <a:defRPr sz="3600"/>
            </a:lvl2pPr>
            <a:lvl3pPr marL="343250" indent="0" algn="ctr" defTabSz="457719">
              <a:spcBef>
                <a:spcPts val="0"/>
              </a:spcBef>
              <a:defRPr sz="3600"/>
            </a:lvl3pPr>
            <a:lvl4pPr marL="343250" indent="0" algn="ctr" defTabSz="457719">
              <a:spcBef>
                <a:spcPts val="0"/>
              </a:spcBef>
              <a:defRPr sz="3600"/>
            </a:lvl4pPr>
            <a:lvl5pPr marL="343250" indent="0" algn="ctr" defTabSz="457719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4" name="Slide Number"/>
          <p:cNvSpPr txBox="1"/>
          <p:nvPr>
            <p:ph type="sldNum" sz="quarter" idx="2"/>
          </p:nvPr>
        </p:nvSpPr>
        <p:spPr>
          <a:xfrm>
            <a:off x="6380179" y="9290178"/>
            <a:ext cx="253971" cy="266671"/>
          </a:xfrm>
          <a:prstGeom prst="rect">
            <a:avLst/>
          </a:prstGeom>
        </p:spPr>
        <p:txBody>
          <a:bodyPr lIns="50784" tIns="50784" rIns="50784" bIns="50784"/>
          <a:lstStyle>
            <a:lvl1pPr defTabSz="58486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itle Text"/>
          <p:cNvSpPr txBox="1"/>
          <p:nvPr>
            <p:ph type="title"/>
          </p:nvPr>
        </p:nvSpPr>
        <p:spPr>
          <a:xfrm>
            <a:off x="357047" y="124796"/>
            <a:ext cx="12278006" cy="2691865"/>
          </a:xfrm>
          <a:prstGeom prst="rect">
            <a:avLst/>
          </a:prstGeom>
        </p:spPr>
        <p:txBody>
          <a:bodyPr lIns="50742" tIns="50742" rIns="50742" bIns="50742">
            <a:noAutofit/>
          </a:bodyPr>
          <a:lstStyle>
            <a:lvl1pPr defTabSz="45667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62" name="Body Level One…"/>
          <p:cNvSpPr txBox="1"/>
          <p:nvPr>
            <p:ph type="body" idx="1"/>
          </p:nvPr>
        </p:nvSpPr>
        <p:spPr>
          <a:xfrm>
            <a:off x="357047" y="2647017"/>
            <a:ext cx="12278006" cy="6907858"/>
          </a:xfrm>
          <a:prstGeom prst="rect">
            <a:avLst/>
          </a:prstGeom>
        </p:spPr>
        <p:txBody>
          <a:bodyPr lIns="50742" tIns="50742" rIns="50742" bIns="50742">
            <a:noAutofit/>
          </a:bodyPr>
          <a:lstStyle>
            <a:lvl1pPr marL="342469" indent="-34246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1pPr>
            <a:lvl2pPr marL="742063" indent="-285424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2pPr>
            <a:lvl3pPr marL="1141657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3pPr>
            <a:lvl4pPr marL="1598336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4pPr>
            <a:lvl5pPr marL="2055015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3" name="Slide Number"/>
          <p:cNvSpPr txBox="1"/>
          <p:nvPr>
            <p:ph type="sldNum" sz="quarter" idx="2"/>
          </p:nvPr>
        </p:nvSpPr>
        <p:spPr>
          <a:xfrm>
            <a:off x="6369107" y="9271535"/>
            <a:ext cx="253886" cy="266585"/>
          </a:xfrm>
          <a:prstGeom prst="rect">
            <a:avLst/>
          </a:prstGeom>
        </p:spPr>
        <p:txBody>
          <a:bodyPr lIns="50742" tIns="50742" rIns="50742" bIns="50742"/>
          <a:lstStyle>
            <a:lvl1pPr defTabSz="58353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/>
            <a:lvl2pPr marL="342900" indent="114300"/>
            <a:lvl3pPr marL="342900" indent="571500"/>
            <a:lvl4pPr marL="342900" indent="1028700"/>
            <a:lvl5pPr marL="342900" indent="14859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ctr">
              <a:spcBef>
                <a:spcPts val="0"/>
              </a:spcBef>
            </a:lvl1pPr>
            <a:lvl2pPr marL="342900" indent="114300" algn="ctr">
              <a:spcBef>
                <a:spcPts val="0"/>
              </a:spcBef>
            </a:lvl2pPr>
            <a:lvl3pPr marL="342900" indent="571500" algn="ctr">
              <a:spcBef>
                <a:spcPts val="0"/>
              </a:spcBef>
            </a:lvl3pPr>
            <a:lvl4pPr marL="342900" indent="1028700" algn="ctr">
              <a:spcBef>
                <a:spcPts val="0"/>
              </a:spcBef>
            </a:lvl4pPr>
            <a:lvl5pPr marL="342900" indent="148590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124938"/>
            <a:ext cx="12292014" cy="269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650037"/>
            <a:ext cx="12292014" cy="6915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68256" y="9282111"/>
            <a:ext cx="266701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R="0" indent="0" algn="ctr" defTabSz="58420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342860" marR="0" indent="1142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342860" marR="0" indent="5714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342860" marR="0" indent="10286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342860" marR="0" indent="148590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1pPr>
      <a:lvl2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2pPr>
      <a:lvl3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3pPr>
      <a:lvl4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4pPr>
      <a:lvl5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5pPr>
      <a:lvl6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6pPr>
      <a:lvl7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7pPr>
      <a:lvl8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8pPr>
      <a:lvl9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://edwardtesol.com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www.youtube.com/watch?v=V_iu_aQCiyk" TargetMode="External"/><Relationship Id="rId3" Type="http://schemas.openxmlformats.org/officeDocument/2006/relationships/video" Target="https://www.youtube.com/embed/V_iu_aQCiyk?feature=oembed" TargetMode="External"/><Relationship Id="rId4" Type="http://schemas.openxmlformats.org/officeDocument/2006/relationships/image" Target="../media/image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www.youtube.com/watch?v=Kg38A1ggYiE" TargetMode="External"/><Relationship Id="rId3" Type="http://schemas.openxmlformats.org/officeDocument/2006/relationships/video" Target="https://www.youtube.com/embed/Kg38A1ggYiE?feature=oembed" TargetMode="External"/><Relationship Id="rId4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.png"/><Relationship Id="rId3" Type="http://schemas.openxmlformats.org/officeDocument/2006/relationships/hyperlink" Target="https://www.edwardtesol.com/materials-downloads.html" TargetMode="Externa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www.youtube.com/watch?v=t9H_pVwX-xY" TargetMode="External"/><Relationship Id="rId3" Type="http://schemas.openxmlformats.org/officeDocument/2006/relationships/video" Target="https://www.youtube.com/embed/t9H_pVwX-xY?feature=oembed" TargetMode="External"/><Relationship Id="rId4" Type="http://schemas.openxmlformats.org/officeDocument/2006/relationships/image" Target="../media/image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Relationship Id="rId4" Type="http://schemas.openxmlformats.org/officeDocument/2006/relationships/image" Target="../media/image18.tif"/><Relationship Id="rId5" Type="http://schemas.openxmlformats.org/officeDocument/2006/relationships/image" Target="../media/image19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0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hyperlink" Target="https://youtu.be/5V1g1cp5PVk?t=1m42s" TargetMode="External"/><Relationship Id="rId3" Type="http://schemas.openxmlformats.org/officeDocument/2006/relationships/image" Target="../media/image13.png"/><Relationship Id="rId4" Type="http://schemas.openxmlformats.org/officeDocument/2006/relationships/hyperlink" Target="https://www.youtube.com/watch?v=-nkwUtPc_lQ" TargetMode="Externa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2.tif"/><Relationship Id="rId3" Type="http://schemas.openxmlformats.org/officeDocument/2006/relationships/hyperlink" Target="https://class123.ac/" TargetMode="External"/><Relationship Id="rId4" Type="http://schemas.openxmlformats.org/officeDocument/2006/relationships/hyperlink" Target="https://www.youtube.com/watch?v=G5b2_1G3LdE" TargetMode="External"/><Relationship Id="rId5" Type="http://schemas.openxmlformats.org/officeDocument/2006/relationships/image" Target="../media/image23.tif"/><Relationship Id="rId6" Type="http://schemas.openxmlformats.org/officeDocument/2006/relationships/image" Target="../media/image24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hyperlink" Target="https://youtu.be/on2tqv3qu5s" TargetMode="External"/><Relationship Id="rId3" Type="http://schemas.openxmlformats.org/officeDocument/2006/relationships/video" Target="https://www.youtube.com/embed/on2tqv3qu5s?feature=oembed" TargetMode="External"/><Relationship Id="rId4" Type="http://schemas.openxmlformats.org/officeDocument/2006/relationships/image" Target="../media/image5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5.tif"/><Relationship Id="rId3" Type="http://schemas.openxmlformats.org/officeDocument/2006/relationships/image" Target="../media/image26.tif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7.tif"/><Relationship Id="rId3" Type="http://schemas.openxmlformats.org/officeDocument/2006/relationships/image" Target="../media/image28.tif"/><Relationship Id="rId4" Type="http://schemas.openxmlformats.org/officeDocument/2006/relationships/image" Target="../media/image29.tif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0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Rectangle"/>
          <p:cNvSpPr/>
          <p:nvPr/>
        </p:nvSpPr>
        <p:spPr>
          <a:xfrm>
            <a:off x="-382630" y="-164548"/>
            <a:ext cx="13768473" cy="2643472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73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127000"/>
            <a:ext cx="2275111" cy="227511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Listening &amp; Speaking…"/>
          <p:cNvSpPr txBox="1"/>
          <p:nvPr/>
        </p:nvSpPr>
        <p:spPr>
          <a:xfrm>
            <a:off x="2355635" y="578755"/>
            <a:ext cx="597179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&amp; Speaking 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for Young Learners</a:t>
            </a:r>
          </a:p>
        </p:txBody>
      </p:sp>
      <p:sp>
        <p:nvSpPr>
          <p:cNvPr id="375" name="Email: edpovey@hotmail.co.uk…"/>
          <p:cNvSpPr txBox="1"/>
          <p:nvPr/>
        </p:nvSpPr>
        <p:spPr>
          <a:xfrm>
            <a:off x="576189" y="8027672"/>
            <a:ext cx="9530683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Email: </a:t>
            </a:r>
            <a:r>
              <a:rPr>
                <a:uFill>
                  <a:solidFill>
                    <a:srgbClr val="000000"/>
                  </a:solidFill>
                </a:uFill>
              </a:rPr>
              <a:t>edpovey@hotmail.co.uk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Website: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edwardtesol.com</a:t>
            </a:r>
          </a:p>
        </p:txBody>
      </p:sp>
      <p:sp>
        <p:nvSpPr>
          <p:cNvPr id="376" name="Circle"/>
          <p:cNvSpPr/>
          <p:nvPr/>
        </p:nvSpPr>
        <p:spPr>
          <a:xfrm>
            <a:off x="11821583" y="8621183"/>
            <a:ext cx="912715" cy="912714"/>
          </a:xfrm>
          <a:prstGeom prst="ellipse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52002C"/>
                </a:solidFill>
              </a:defRPr>
            </a:pPr>
          </a:p>
        </p:txBody>
      </p:sp>
      <p:sp>
        <p:nvSpPr>
          <p:cNvPr id="377" name="Review…"/>
          <p:cNvSpPr txBox="1"/>
          <p:nvPr/>
        </p:nvSpPr>
        <p:spPr>
          <a:xfrm>
            <a:off x="507286" y="3283103"/>
            <a:ext cx="13777997" cy="453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Review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Bloom’s Taxonomy (concept)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review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Gradual release of responsibility (GRR) model (concept)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Think aloud strategy (technique)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Class123 app (technology)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Exit slips (technique)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3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About next week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https://www.youtube.com/watch?v=V_iu_aQCiyk"/>
          <p:cNvSpPr txBox="1"/>
          <p:nvPr/>
        </p:nvSpPr>
        <p:spPr>
          <a:xfrm>
            <a:off x="2400806" y="8854016"/>
            <a:ext cx="836463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https://www.youtube.com/watch?v=V_iu_aQCiyk</a:t>
            </a:r>
            <a:r>
              <a:t> </a:t>
            </a:r>
          </a:p>
        </p:txBody>
      </p:sp>
      <p:sp>
        <p:nvSpPr>
          <p:cNvPr id="416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Learning Stations / Station Rotation</a:t>
            </a:r>
          </a:p>
        </p:txBody>
      </p:sp>
      <p:pic>
        <p:nvPicPr>
          <p:cNvPr id="417" name="Station Rotation Is" descr="Station Rotation Is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Station Rotation Is" aiw:author="Instructional Tech Youtube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6421"/>
            <a:ext cx="12992100" cy="73080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1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https://www.youtube.com/watch?v=Kg38A1ggYiE"/>
          <p:cNvSpPr txBox="1"/>
          <p:nvPr/>
        </p:nvSpPr>
        <p:spPr>
          <a:xfrm>
            <a:off x="2400806" y="8854016"/>
            <a:ext cx="836811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https://www.youtube.com/watch?v=Kg38A1ggYiE</a:t>
            </a:r>
            <a:r>
              <a:t> </a:t>
            </a:r>
          </a:p>
        </p:txBody>
      </p:sp>
      <p:sp>
        <p:nvSpPr>
          <p:cNvPr id="420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Learning Stations / Station Rotation</a:t>
            </a:r>
          </a:p>
        </p:txBody>
      </p:sp>
      <p:pic>
        <p:nvPicPr>
          <p:cNvPr id="421" name="Station Rotation: Differentiating Instruction to Reach All Students" descr="Station Rotation: Differentiating Instruction to Reach All Students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Station Rotation: Differentiating Instruction to Reach All Students" aiw:author="Edutopia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6421"/>
            <a:ext cx="12992100" cy="73080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2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4694" y="924433"/>
            <a:ext cx="10522712" cy="7892034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18"/>
          <p:cNvSpPr txBox="1"/>
          <p:nvPr/>
        </p:nvSpPr>
        <p:spPr>
          <a:xfrm>
            <a:off x="173523" y="69850"/>
            <a:ext cx="1264505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R="40685" algn="ctr" defTabSz="457719">
              <a:defRPr b="1" sz="37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Using anchor activities to develop learning stations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7350" y="112183"/>
            <a:ext cx="7137400" cy="9516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18"/>
          <p:cNvSpPr txBox="1"/>
          <p:nvPr/>
        </p:nvSpPr>
        <p:spPr>
          <a:xfrm>
            <a:off x="6924244" y="1102783"/>
            <a:ext cx="5230504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40685" defTabSz="457719">
              <a:defRPr b="1" sz="3700" u="sng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Anchor Activities:</a:t>
            </a:r>
          </a:p>
          <a:p>
            <a:pPr marR="40685" defTabSz="457719">
              <a:defRPr b="1" sz="3700" u="sng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defRPr b="1" sz="3700" u="sng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Extensive reading &amp; Book reports</a:t>
            </a:r>
          </a:p>
          <a:p>
            <a:pPr marR="40685" defTabSz="457719">
              <a:defRPr b="1" sz="3700" u="sng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defRPr sz="37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You can download over 100 book report worksheets at the link above.</a:t>
            </a:r>
          </a:p>
        </p:txBody>
      </p:sp>
      <p:pic>
        <p:nvPicPr>
          <p:cNvPr id="429" name="Screenshot 2023-03-28 at 4.21.44 PM.png" descr="Screenshot 2023-03-28 at 4.21.4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772" y="931428"/>
            <a:ext cx="6246648" cy="8758577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https://www.edwardtesol.com/materials-downloads.html"/>
          <p:cNvSpPr txBox="1"/>
          <p:nvPr/>
        </p:nvSpPr>
        <p:spPr>
          <a:xfrm>
            <a:off x="369702" y="-601134"/>
            <a:ext cx="10119541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0685" defTabSz="457719">
              <a:defRPr b="1" sz="2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defRPr b="1" sz="2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defRPr b="1" sz="2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https://www.edwardtesol.com/materials-downloads.html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Kagan Structures</a:t>
            </a:r>
          </a:p>
        </p:txBody>
      </p:sp>
      <p:pic>
        <p:nvPicPr>
          <p:cNvPr id="4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6838" y="1150309"/>
            <a:ext cx="13365776" cy="7440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Kagan Structures</a:t>
            </a:r>
          </a:p>
        </p:txBody>
      </p:sp>
      <p:sp>
        <p:nvSpPr>
          <p:cNvPr id="436" name="https://www.youtube.com/watch?v=t9H_pVwX-xY"/>
          <p:cNvSpPr txBox="1"/>
          <p:nvPr/>
        </p:nvSpPr>
        <p:spPr>
          <a:xfrm>
            <a:off x="1393957" y="8860366"/>
            <a:ext cx="78716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https://www.youtube.com/watch?v=t9H_pVwX-xY</a:t>
            </a:r>
            <a:r>
              <a:t> </a:t>
            </a:r>
          </a:p>
        </p:txBody>
      </p:sp>
      <p:pic>
        <p:nvPicPr>
          <p:cNvPr id="437" name="Kagan Strategies" descr="Kagan Strategies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Kagan Strategies" aiw:author="stacy ownbey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73365" y="1103436"/>
            <a:ext cx="10045370" cy="75340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3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3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Kagan Structures - Task</a:t>
            </a:r>
          </a:p>
        </p:txBody>
      </p:sp>
      <p:sp>
        <p:nvSpPr>
          <p:cNvPr id="440" name="Reflection…"/>
          <p:cNvSpPr txBox="1"/>
          <p:nvPr/>
        </p:nvSpPr>
        <p:spPr>
          <a:xfrm>
            <a:off x="8226206" y="2225730"/>
            <a:ext cx="3576811" cy="640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Go here and choose one of the included structures to read about.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Share with your partner about the structure and how you might use it in the class.</a:t>
            </a:r>
          </a:p>
        </p:txBody>
      </p:sp>
      <p:pic>
        <p:nvPicPr>
          <p:cNvPr id="441" name="Screenshot 2024-03-19 at 4.43.01 PM.png" descr="Screenshot 2024-03-19 at 4.43.0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233" y="1676400"/>
            <a:ext cx="7514371" cy="7499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697" t="4752" r="7198" b="5666"/>
          <a:stretch>
            <a:fillRect/>
          </a:stretch>
        </p:blipFill>
        <p:spPr>
          <a:xfrm>
            <a:off x="5059636" y="-65286"/>
            <a:ext cx="7749819" cy="9871341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w can we teach reading strategies?…"/>
          <p:cNvSpPr txBox="1"/>
          <p:nvPr/>
        </p:nvSpPr>
        <p:spPr>
          <a:xfrm>
            <a:off x="358735" y="282030"/>
            <a:ext cx="380796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algn="ctr" defTabSz="457719">
              <a:defRPr sz="40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Diverse assessments</a:t>
            </a:r>
          </a:p>
        </p:txBody>
      </p:sp>
      <p:pic>
        <p:nvPicPr>
          <p:cNvPr id="44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3943" r="49290" b="2198"/>
          <a:stretch>
            <a:fillRect/>
          </a:stretch>
        </p:blipFill>
        <p:spPr>
          <a:xfrm>
            <a:off x="5221816" y="5631259"/>
            <a:ext cx="3530735" cy="5059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9170" y="488950"/>
            <a:ext cx="13370440" cy="8970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creenshot 2024-03-12 at 3.02.55 PM.png" descr="Screenshot 2024-03-12 at 3.02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9038" y="650308"/>
            <a:ext cx="6614024" cy="8440284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Bloom’s taxonomy of thinking skills"/>
          <p:cNvSpPr txBox="1"/>
          <p:nvPr/>
        </p:nvSpPr>
        <p:spPr>
          <a:xfrm>
            <a:off x="284473" y="277283"/>
            <a:ext cx="240444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Reflection…"/>
          <p:cNvSpPr txBox="1"/>
          <p:nvPr/>
        </p:nvSpPr>
        <p:spPr>
          <a:xfrm>
            <a:off x="158746" y="3238937"/>
            <a:ext cx="12674608" cy="373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Which is more difficult?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1. </a:t>
            </a:r>
            <a:r>
              <a:rPr u="sng"/>
              <a:t>Remembering</a:t>
            </a:r>
            <a:r>
              <a:t> information or </a:t>
            </a:r>
            <a:r>
              <a:rPr u="sng"/>
              <a:t>analyzing</a:t>
            </a:r>
            <a:r>
              <a:t> information? 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2. </a:t>
            </a:r>
            <a:r>
              <a:rPr u="sng"/>
              <a:t>Evaluating</a:t>
            </a:r>
            <a:r>
              <a:t> information or </a:t>
            </a:r>
            <a:r>
              <a:rPr u="sng"/>
              <a:t>understanding</a:t>
            </a:r>
            <a:r>
              <a:t> information?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3. </a:t>
            </a:r>
            <a:r>
              <a:rPr u="sng"/>
              <a:t>Applying</a:t>
            </a:r>
            <a:r>
              <a:t> (using information) or </a:t>
            </a:r>
            <a:r>
              <a:rPr u="sng"/>
              <a:t>creating</a:t>
            </a:r>
            <a:r>
              <a:t> new information?</a:t>
            </a:r>
          </a:p>
        </p:txBody>
      </p:sp>
      <p:sp>
        <p:nvSpPr>
          <p:cNvPr id="450" name="Bloom’s taxonomy of thinking skills"/>
          <p:cNvSpPr txBox="1"/>
          <p:nvPr/>
        </p:nvSpPr>
        <p:spPr>
          <a:xfrm>
            <a:off x="826339" y="744579"/>
            <a:ext cx="1133942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2452"/>
                </a:solidFill>
              </a:rPr>
              <a:t>Bloom’s Taxonomy </a:t>
            </a:r>
            <a:r>
              <a:rPr b="0"/>
              <a:t>is a classification of levels of thinking. This is useful for designing activities, lesson plans, and asking questions.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age28.png" descr="image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2" y="12750"/>
            <a:ext cx="13010625" cy="9737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1870" y="-220490"/>
            <a:ext cx="13575840" cy="10181881"/>
          </a:xfrm>
          <a:prstGeom prst="rect">
            <a:avLst/>
          </a:prstGeom>
          <a:ln w="3175"/>
        </p:spPr>
      </p:pic>
      <p:sp>
        <p:nvSpPr>
          <p:cNvPr id="455" name="Reflection…"/>
          <p:cNvSpPr txBox="1"/>
          <p:nvPr/>
        </p:nvSpPr>
        <p:spPr>
          <a:xfrm>
            <a:off x="941642" y="2330450"/>
            <a:ext cx="11582409" cy="5080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Reflection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(critical 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thinking)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_________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Summary</a:t>
            </a:r>
          </a:p>
        </p:txBody>
      </p:sp>
      <p:sp>
        <p:nvSpPr>
          <p:cNvPr id="456" name="Bloom’s taxonomy of thinking skills"/>
          <p:cNvSpPr txBox="1"/>
          <p:nvPr/>
        </p:nvSpPr>
        <p:spPr>
          <a:xfrm>
            <a:off x="349651" y="185211"/>
            <a:ext cx="3950742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 of thinking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5705" y="2976804"/>
            <a:ext cx="7051489" cy="6051022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hape 604"/>
          <p:cNvSpPr txBox="1"/>
          <p:nvPr/>
        </p:nvSpPr>
        <p:spPr>
          <a:xfrm>
            <a:off x="413951" y="1995865"/>
            <a:ext cx="7412294" cy="656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85" tIns="50785" rIns="50785" bIns="50785">
            <a:spAutoFit/>
          </a:bodyPr>
          <a:lstStyle/>
          <a:p>
            <a:pPr marR="0" indent="0" defTabSz="747682">
              <a:defRPr b="1"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level of Bloom’s Taxonomy is each of these tasks? Discuss with your partner.</a:t>
            </a:r>
          </a:p>
          <a:p>
            <a:pPr marR="0" indent="0" defTabSz="747682">
              <a:defRPr b="1"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Compare the sports player in the text with your favorite sports player.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Tell me the year of Yi Sun Shin’s battle that you read in the text.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What does this word mean?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Can you write a new sentence using this word.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Do you agree with this opinion?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Make a new story with the same characters.</a:t>
            </a:r>
          </a:p>
        </p:txBody>
      </p:sp>
      <p:sp>
        <p:nvSpPr>
          <p:cNvPr id="460" name="Bloom’s taxonomy of thinking skills"/>
          <p:cNvSpPr txBox="1"/>
          <p:nvPr/>
        </p:nvSpPr>
        <p:spPr>
          <a:xfrm>
            <a:off x="349651" y="185211"/>
            <a:ext cx="3950742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 of thinking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1. Input…"/>
          <p:cNvSpPr txBox="1"/>
          <p:nvPr/>
        </p:nvSpPr>
        <p:spPr>
          <a:xfrm>
            <a:off x="366811" y="2581522"/>
            <a:ext cx="4993596" cy="70483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1. </a:t>
            </a:r>
            <a:r>
              <a:rPr b="1"/>
              <a:t>Input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 menu</a:t>
            </a:r>
            <a:endParaRPr b="1"/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prices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sections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food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ingredients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drinks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Flashcard game</a:t>
            </a:r>
          </a:p>
        </p:txBody>
      </p:sp>
      <p:sp>
        <p:nvSpPr>
          <p:cNvPr id="463" name="Following Bloom’s Taxonomy, we can create authentic task sequences."/>
          <p:cNvSpPr txBox="1"/>
          <p:nvPr/>
        </p:nvSpPr>
        <p:spPr>
          <a:xfrm>
            <a:off x="633709" y="1321897"/>
            <a:ext cx="11724682" cy="53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>
            <a:lvl1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Following Bloom’s Taxonomy, we can create authentic task sequences.</a:t>
            </a:r>
          </a:p>
        </p:txBody>
      </p:sp>
      <p:sp>
        <p:nvSpPr>
          <p:cNvPr id="464" name="2. Process…"/>
          <p:cNvSpPr txBox="1"/>
          <p:nvPr/>
        </p:nvSpPr>
        <p:spPr>
          <a:xfrm>
            <a:off x="5483100" y="2581522"/>
            <a:ext cx="3533365" cy="70483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2. </a:t>
            </a:r>
            <a:r>
              <a:rPr b="1"/>
              <a:t>Process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What are the main sections of the menu?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Where are the main meals?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meals are expensive?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Categorize worksheet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65" name="3. Action…"/>
          <p:cNvSpPr txBox="1"/>
          <p:nvPr/>
        </p:nvSpPr>
        <p:spPr>
          <a:xfrm>
            <a:off x="9139159" y="2581522"/>
            <a:ext cx="3533365" cy="73785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3. </a:t>
            </a:r>
            <a:r>
              <a:rPr b="1"/>
              <a:t>Action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Make an order form with the foods you want to order.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foods on the menu are a good deal?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You only have $10!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Recommend food for your friends.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66" name="Remember &gt; Comprehend            &gt; Apply &gt; Analyze         &gt; Evaluate &gt; Create"/>
          <p:cNvSpPr txBox="1"/>
          <p:nvPr/>
        </p:nvSpPr>
        <p:spPr>
          <a:xfrm>
            <a:off x="313226" y="1975851"/>
            <a:ext cx="12008946" cy="495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746802">
              <a:spcBef>
                <a:spcPts val="1900"/>
              </a:spcBef>
              <a:defRPr b="1"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Remember &gt; Comprehend            &gt; Apply &gt; Analyze         &gt; Evaluate &gt; Create</a:t>
            </a:r>
          </a:p>
        </p:txBody>
      </p:sp>
      <p:pic>
        <p:nvPicPr>
          <p:cNvPr id="4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5395" y="2591705"/>
            <a:ext cx="3717304" cy="4459338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  <p:pic>
        <p:nvPicPr>
          <p:cNvPr id="4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6434" y="7047764"/>
            <a:ext cx="2128416" cy="3008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5370" y="5957680"/>
            <a:ext cx="3128824" cy="4046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63684" y="6959996"/>
            <a:ext cx="3484315" cy="4925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1. Input…"/>
          <p:cNvSpPr txBox="1"/>
          <p:nvPr/>
        </p:nvSpPr>
        <p:spPr>
          <a:xfrm>
            <a:off x="366811" y="2581522"/>
            <a:ext cx="4993596" cy="47369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1. </a:t>
            </a:r>
            <a:r>
              <a:rPr b="1"/>
              <a:t>Input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 sz="4300">
                <a:solidFill>
                  <a:schemeClr val="accent5"/>
                </a:solidFill>
              </a:rPr>
              <a:t>’s</a:t>
            </a:r>
            <a:r>
              <a:rPr b="1" sz="4300"/>
              <a:t> </a:t>
            </a:r>
            <a:endParaRPr b="1" sz="4300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Apostrophe (possession)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“This is Mike’s book.”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Listen and point.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Read a short story and circle the apostrophes.</a:t>
            </a:r>
          </a:p>
        </p:txBody>
      </p:sp>
      <p:sp>
        <p:nvSpPr>
          <p:cNvPr id="474" name="Following Bloom’s Taxonomy, we can create authentic task sequences."/>
          <p:cNvSpPr txBox="1"/>
          <p:nvPr/>
        </p:nvSpPr>
        <p:spPr>
          <a:xfrm>
            <a:off x="633709" y="1321897"/>
            <a:ext cx="11724682" cy="53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>
            <a:lvl1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Following Bloom’s Taxonomy, we can create authentic task sequences.</a:t>
            </a:r>
          </a:p>
        </p:txBody>
      </p:sp>
      <p:sp>
        <p:nvSpPr>
          <p:cNvPr id="475" name="2. Process…"/>
          <p:cNvSpPr txBox="1"/>
          <p:nvPr/>
        </p:nvSpPr>
        <p:spPr>
          <a:xfrm>
            <a:off x="5483100" y="2581522"/>
            <a:ext cx="3533365" cy="57275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2. </a:t>
            </a:r>
            <a:r>
              <a:rPr b="1"/>
              <a:t>Process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Write 3 sentences about your friend’s things.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This is Edward’s book.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-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Find the differences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This is Peter’s pen.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She’s happy.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Mike’s in the bedroom.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These are Jane’s books.</a:t>
            </a:r>
          </a:p>
        </p:txBody>
      </p:sp>
      <p:sp>
        <p:nvSpPr>
          <p:cNvPr id="476" name="3. Action…"/>
          <p:cNvSpPr txBox="1"/>
          <p:nvPr/>
        </p:nvSpPr>
        <p:spPr>
          <a:xfrm>
            <a:off x="9139159" y="2581522"/>
            <a:ext cx="3533365" cy="44067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3. </a:t>
            </a:r>
            <a:r>
              <a:rPr b="1"/>
              <a:t>Action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Write a story about Mike’s room.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77" name="Remember &gt; Comprehend            &gt; Apply &gt; Analyze         &gt; Evaluate &gt; Create"/>
          <p:cNvSpPr txBox="1"/>
          <p:nvPr/>
        </p:nvSpPr>
        <p:spPr>
          <a:xfrm>
            <a:off x="313226" y="1975851"/>
            <a:ext cx="12008946" cy="495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746802">
              <a:spcBef>
                <a:spcPts val="1900"/>
              </a:spcBef>
              <a:defRPr b="1"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Remember &gt; Comprehend            &gt; Apply &gt; Analyze         &gt; Evaluate &gt; Create</a:t>
            </a:r>
          </a:p>
        </p:txBody>
      </p:sp>
      <p:pic>
        <p:nvPicPr>
          <p:cNvPr id="4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9536" y="4032250"/>
            <a:ext cx="3312610" cy="2543860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ASK…"/>
          <p:cNvSpPr txBox="1"/>
          <p:nvPr/>
        </p:nvSpPr>
        <p:spPr>
          <a:xfrm>
            <a:off x="430509" y="880599"/>
            <a:ext cx="11724682" cy="689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TASK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Choose a topic for your lesson. The topic could be: 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vocabulary set (example: colours - red, blue, yellow…)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grammar point (example: “to be” verb, comparative…)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story (example: Goldilocks, Cinderella…)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an expression (example: “I want to be a pilot / doctor / vet”…)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0"/>
              <a:t>Brainstorm how you would structure a lesson using Bloom’s Taxonomy.</a:t>
            </a: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0"/>
              <a:t>Think about the </a:t>
            </a:r>
            <a:r>
              <a:rPr b="0" u="sng"/>
              <a:t>3 stages</a:t>
            </a:r>
            <a:r>
              <a:rPr b="0"/>
              <a:t> and an </a:t>
            </a:r>
            <a:r>
              <a:rPr b="0" u="sng"/>
              <a:t>activity</a:t>
            </a:r>
            <a:r>
              <a:rPr b="0"/>
              <a:t> for each stage:</a:t>
            </a:r>
            <a:endParaRPr b="0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Remember, Comprehend            </a:t>
            </a:r>
            <a:endParaRPr b="1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Apply, Analyze         </a:t>
            </a:r>
            <a:endParaRPr b="1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Evaluate, Create</a:t>
            </a:r>
          </a:p>
        </p:txBody>
      </p:sp>
      <p:sp>
        <p:nvSpPr>
          <p:cNvPr id="482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  <p:pic>
        <p:nvPicPr>
          <p:cNvPr id="48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3091" y="5232708"/>
            <a:ext cx="5468450" cy="4692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18"/>
          <p:cNvSpPr txBox="1"/>
          <p:nvPr/>
        </p:nvSpPr>
        <p:spPr>
          <a:xfrm>
            <a:off x="460335" y="2492727"/>
            <a:ext cx="368421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37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Let’s share your answers to the questions in red.</a:t>
            </a:r>
          </a:p>
        </p:txBody>
      </p:sp>
      <p:sp>
        <p:nvSpPr>
          <p:cNvPr id="486" name="How can we teach reading strategies?…"/>
          <p:cNvSpPr txBox="1"/>
          <p:nvPr/>
        </p:nvSpPr>
        <p:spPr>
          <a:xfrm>
            <a:off x="511135" y="339180"/>
            <a:ext cx="3165370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40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Week 4 reading assignment</a:t>
            </a:r>
          </a:p>
        </p:txBody>
      </p:sp>
      <p:pic>
        <p:nvPicPr>
          <p:cNvPr id="487" name="Screenshot 2023-03-27 at 7.08.16 PM.png" descr="Screenshot 2023-03-27 at 7.08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88516" y="-1"/>
            <a:ext cx="6512176" cy="9740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Screenshot 2023-03-27 at 7.07.14 PM.png" descr="Screenshot 2023-03-27 at 7.07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1669" y="2977107"/>
            <a:ext cx="5791201" cy="3594101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= Doing the task"/>
          <p:cNvSpPr txBox="1"/>
          <p:nvPr/>
        </p:nvSpPr>
        <p:spPr>
          <a:xfrm>
            <a:off x="7492913" y="5671592"/>
            <a:ext cx="4264619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37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= Doing the task</a:t>
            </a:r>
          </a:p>
        </p:txBody>
      </p:sp>
      <p:sp>
        <p:nvSpPr>
          <p:cNvPr id="491" name="= Strategies"/>
          <p:cNvSpPr txBox="1"/>
          <p:nvPr/>
        </p:nvSpPr>
        <p:spPr>
          <a:xfrm>
            <a:off x="7492913" y="3292458"/>
            <a:ext cx="654909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37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= Strategies</a:t>
            </a:r>
          </a:p>
        </p:txBody>
      </p:sp>
      <p:sp>
        <p:nvSpPr>
          <p:cNvPr id="492" name="Model of metacognition"/>
          <p:cNvSpPr txBox="1"/>
          <p:nvPr/>
        </p:nvSpPr>
        <p:spPr>
          <a:xfrm>
            <a:off x="3221501" y="1675325"/>
            <a:ext cx="654909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algn="ctr" defTabSz="457719">
              <a:defRPr b="1" sz="37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Model of metacognition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Vygotsky’s ‘Zone of Proximal Development’"/>
          <p:cNvSpPr txBox="1"/>
          <p:nvPr/>
        </p:nvSpPr>
        <p:spPr>
          <a:xfrm>
            <a:off x="1308133" y="1029948"/>
            <a:ext cx="1037583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0" indent="0" algn="ctr">
              <a:spcBef>
                <a:spcPts val="1200"/>
              </a:spcBef>
              <a:defRPr b="1" sz="3700" u="sng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Vygotsky’s ‘Zone of Proximal Development’ </a:t>
            </a:r>
          </a:p>
        </p:txBody>
      </p:sp>
      <p:pic>
        <p:nvPicPr>
          <p:cNvPr id="495" name="Screenshot 2023-03-27 at 7.11.38 PM.png" descr="Screenshot 2023-03-27 at 7.11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4873" y="2100932"/>
            <a:ext cx="8402354" cy="6762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83" y="-40296"/>
            <a:ext cx="7170327" cy="5377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2400" t="3830" r="27789" b="2070"/>
          <a:stretch>
            <a:fillRect/>
          </a:stretch>
        </p:blipFill>
        <p:spPr>
          <a:xfrm>
            <a:off x="7931170" y="4585583"/>
            <a:ext cx="4744433" cy="5377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1" h="21500" fill="norm" stroke="1" extrusionOk="0">
                <a:moveTo>
                  <a:pt x="18437" y="1"/>
                </a:moveTo>
                <a:cubicBezTo>
                  <a:pt x="18119" y="-8"/>
                  <a:pt x="17802" y="137"/>
                  <a:pt x="17686" y="448"/>
                </a:cubicBezTo>
                <a:cubicBezTo>
                  <a:pt x="17541" y="836"/>
                  <a:pt x="17697" y="1122"/>
                  <a:pt x="18171" y="1332"/>
                </a:cubicBezTo>
                <a:cubicBezTo>
                  <a:pt x="18387" y="1428"/>
                  <a:pt x="18625" y="1552"/>
                  <a:pt x="18699" y="1610"/>
                </a:cubicBezTo>
                <a:cubicBezTo>
                  <a:pt x="18951" y="1807"/>
                  <a:pt x="18822" y="2167"/>
                  <a:pt x="18498" y="2167"/>
                </a:cubicBezTo>
                <a:cubicBezTo>
                  <a:pt x="18303" y="2167"/>
                  <a:pt x="18069" y="1978"/>
                  <a:pt x="18069" y="1819"/>
                </a:cubicBezTo>
                <a:cubicBezTo>
                  <a:pt x="18069" y="1688"/>
                  <a:pt x="18008" y="1668"/>
                  <a:pt x="17809" y="1735"/>
                </a:cubicBezTo>
                <a:cubicBezTo>
                  <a:pt x="17564" y="1818"/>
                  <a:pt x="17766" y="2347"/>
                  <a:pt x="18101" y="2498"/>
                </a:cubicBezTo>
                <a:cubicBezTo>
                  <a:pt x="18389" y="2629"/>
                  <a:pt x="18848" y="2535"/>
                  <a:pt x="19089" y="2297"/>
                </a:cubicBezTo>
                <a:cubicBezTo>
                  <a:pt x="19277" y="2110"/>
                  <a:pt x="19302" y="2040"/>
                  <a:pt x="19269" y="1786"/>
                </a:cubicBezTo>
                <a:cubicBezTo>
                  <a:pt x="19223" y="1421"/>
                  <a:pt x="19115" y="1302"/>
                  <a:pt x="18679" y="1134"/>
                </a:cubicBezTo>
                <a:cubicBezTo>
                  <a:pt x="18058" y="894"/>
                  <a:pt x="17921" y="684"/>
                  <a:pt x="18226" y="439"/>
                </a:cubicBezTo>
                <a:cubicBezTo>
                  <a:pt x="18370" y="323"/>
                  <a:pt x="18403" y="321"/>
                  <a:pt x="18589" y="413"/>
                </a:cubicBezTo>
                <a:cubicBezTo>
                  <a:pt x="18718" y="477"/>
                  <a:pt x="18803" y="584"/>
                  <a:pt x="18818" y="699"/>
                </a:cubicBezTo>
                <a:cubicBezTo>
                  <a:pt x="18846" y="910"/>
                  <a:pt x="18839" y="907"/>
                  <a:pt x="19087" y="807"/>
                </a:cubicBezTo>
                <a:cubicBezTo>
                  <a:pt x="19252" y="740"/>
                  <a:pt x="19266" y="707"/>
                  <a:pt x="19207" y="520"/>
                </a:cubicBezTo>
                <a:cubicBezTo>
                  <a:pt x="19104" y="194"/>
                  <a:pt x="18786" y="18"/>
                  <a:pt x="18464" y="1"/>
                </a:cubicBezTo>
                <a:lnTo>
                  <a:pt x="18437" y="1"/>
                </a:lnTo>
                <a:close/>
                <a:moveTo>
                  <a:pt x="3673" y="41"/>
                </a:moveTo>
                <a:cubicBezTo>
                  <a:pt x="3457" y="50"/>
                  <a:pt x="3376" y="70"/>
                  <a:pt x="3347" y="101"/>
                </a:cubicBezTo>
                <a:lnTo>
                  <a:pt x="3347" y="1254"/>
                </a:lnTo>
                <a:lnTo>
                  <a:pt x="3347" y="2211"/>
                </a:lnTo>
                <a:lnTo>
                  <a:pt x="3353" y="2505"/>
                </a:lnTo>
                <a:lnTo>
                  <a:pt x="4147" y="2505"/>
                </a:lnTo>
                <a:lnTo>
                  <a:pt x="4949" y="2505"/>
                </a:lnTo>
                <a:lnTo>
                  <a:pt x="4949" y="2305"/>
                </a:lnTo>
                <a:lnTo>
                  <a:pt x="4949" y="2105"/>
                </a:lnTo>
                <a:lnTo>
                  <a:pt x="4369" y="2086"/>
                </a:lnTo>
                <a:lnTo>
                  <a:pt x="3789" y="2065"/>
                </a:lnTo>
                <a:lnTo>
                  <a:pt x="3800" y="1035"/>
                </a:lnTo>
                <a:lnTo>
                  <a:pt x="3811" y="41"/>
                </a:lnTo>
                <a:cubicBezTo>
                  <a:pt x="3784" y="41"/>
                  <a:pt x="3697" y="39"/>
                  <a:pt x="3673" y="41"/>
                </a:cubicBezTo>
                <a:close/>
                <a:moveTo>
                  <a:pt x="4416" y="71"/>
                </a:moveTo>
                <a:lnTo>
                  <a:pt x="4416" y="747"/>
                </a:lnTo>
                <a:lnTo>
                  <a:pt x="4416" y="1424"/>
                </a:lnTo>
                <a:lnTo>
                  <a:pt x="5013" y="1424"/>
                </a:lnTo>
                <a:cubicBezTo>
                  <a:pt x="5581" y="1424"/>
                  <a:pt x="5616" y="1415"/>
                  <a:pt x="5700" y="1250"/>
                </a:cubicBezTo>
                <a:cubicBezTo>
                  <a:pt x="5814" y="1028"/>
                  <a:pt x="6118" y="1043"/>
                  <a:pt x="6155" y="1272"/>
                </a:cubicBezTo>
                <a:cubicBezTo>
                  <a:pt x="6168" y="1355"/>
                  <a:pt x="6229" y="1424"/>
                  <a:pt x="6289" y="1424"/>
                </a:cubicBezTo>
                <a:cubicBezTo>
                  <a:pt x="6428" y="1424"/>
                  <a:pt x="6432" y="1465"/>
                  <a:pt x="6196" y="710"/>
                </a:cubicBezTo>
                <a:cubicBezTo>
                  <a:pt x="6085" y="356"/>
                  <a:pt x="5961" y="77"/>
                  <a:pt x="5919" y="90"/>
                </a:cubicBezTo>
                <a:cubicBezTo>
                  <a:pt x="5876" y="102"/>
                  <a:pt x="5765" y="342"/>
                  <a:pt x="5674" y="623"/>
                </a:cubicBezTo>
                <a:cubicBezTo>
                  <a:pt x="5435" y="1356"/>
                  <a:pt x="5421" y="1383"/>
                  <a:pt x="5310" y="1302"/>
                </a:cubicBezTo>
                <a:cubicBezTo>
                  <a:pt x="5258" y="1264"/>
                  <a:pt x="5096" y="1222"/>
                  <a:pt x="4949" y="1210"/>
                </a:cubicBezTo>
                <a:cubicBezTo>
                  <a:pt x="4741" y="1192"/>
                  <a:pt x="4682" y="1156"/>
                  <a:pt x="4682" y="1051"/>
                </a:cubicBezTo>
                <a:cubicBezTo>
                  <a:pt x="4682" y="954"/>
                  <a:pt x="4741" y="911"/>
                  <a:pt x="4892" y="896"/>
                </a:cubicBezTo>
                <a:cubicBezTo>
                  <a:pt x="5007" y="884"/>
                  <a:pt x="5101" y="832"/>
                  <a:pt x="5101" y="781"/>
                </a:cubicBezTo>
                <a:cubicBezTo>
                  <a:pt x="5101" y="731"/>
                  <a:pt x="5007" y="679"/>
                  <a:pt x="4892" y="667"/>
                </a:cubicBezTo>
                <a:cubicBezTo>
                  <a:pt x="4725" y="650"/>
                  <a:pt x="4682" y="611"/>
                  <a:pt x="4682" y="477"/>
                </a:cubicBezTo>
                <a:cubicBezTo>
                  <a:pt x="4682" y="330"/>
                  <a:pt x="4721" y="305"/>
                  <a:pt x="4969" y="286"/>
                </a:cubicBezTo>
                <a:cubicBezTo>
                  <a:pt x="5156" y="273"/>
                  <a:pt x="5255" y="233"/>
                  <a:pt x="5255" y="169"/>
                </a:cubicBezTo>
                <a:cubicBezTo>
                  <a:pt x="5255" y="96"/>
                  <a:pt x="5149" y="71"/>
                  <a:pt x="4834" y="71"/>
                </a:cubicBezTo>
                <a:lnTo>
                  <a:pt x="4416" y="71"/>
                </a:lnTo>
                <a:close/>
                <a:moveTo>
                  <a:pt x="6627" y="71"/>
                </a:moveTo>
                <a:lnTo>
                  <a:pt x="6627" y="747"/>
                </a:lnTo>
                <a:cubicBezTo>
                  <a:pt x="6627" y="1302"/>
                  <a:pt x="6648" y="1424"/>
                  <a:pt x="6742" y="1424"/>
                </a:cubicBezTo>
                <a:cubicBezTo>
                  <a:pt x="6821" y="1424"/>
                  <a:pt x="6856" y="1353"/>
                  <a:pt x="6856" y="1191"/>
                </a:cubicBezTo>
                <a:cubicBezTo>
                  <a:pt x="6856" y="854"/>
                  <a:pt x="6980" y="838"/>
                  <a:pt x="7161" y="1151"/>
                </a:cubicBezTo>
                <a:cubicBezTo>
                  <a:pt x="7247" y="1301"/>
                  <a:pt x="7367" y="1424"/>
                  <a:pt x="7429" y="1424"/>
                </a:cubicBezTo>
                <a:cubicBezTo>
                  <a:pt x="7579" y="1424"/>
                  <a:pt x="7571" y="1366"/>
                  <a:pt x="7388" y="1099"/>
                </a:cubicBezTo>
                <a:cubicBezTo>
                  <a:pt x="7248" y="896"/>
                  <a:pt x="7245" y="862"/>
                  <a:pt x="7350" y="729"/>
                </a:cubicBezTo>
                <a:cubicBezTo>
                  <a:pt x="7537" y="492"/>
                  <a:pt x="7451" y="240"/>
                  <a:pt x="7198" y="129"/>
                </a:cubicBezTo>
                <a:cubicBezTo>
                  <a:pt x="7197" y="129"/>
                  <a:pt x="7196" y="128"/>
                  <a:pt x="7195" y="128"/>
                </a:cubicBezTo>
                <a:cubicBezTo>
                  <a:pt x="7122" y="105"/>
                  <a:pt x="6945" y="85"/>
                  <a:pt x="6634" y="71"/>
                </a:cubicBezTo>
                <a:cubicBezTo>
                  <a:pt x="6633" y="71"/>
                  <a:pt x="6629" y="71"/>
                  <a:pt x="6627" y="71"/>
                </a:cubicBezTo>
                <a:close/>
                <a:moveTo>
                  <a:pt x="7878" y="71"/>
                </a:moveTo>
                <a:cubicBezTo>
                  <a:pt x="7795" y="71"/>
                  <a:pt x="7771" y="214"/>
                  <a:pt x="7771" y="747"/>
                </a:cubicBezTo>
                <a:cubicBezTo>
                  <a:pt x="7771" y="1302"/>
                  <a:pt x="7791" y="1424"/>
                  <a:pt x="7885" y="1424"/>
                </a:cubicBezTo>
                <a:cubicBezTo>
                  <a:pt x="7965" y="1424"/>
                  <a:pt x="8000" y="1353"/>
                  <a:pt x="8000" y="1191"/>
                </a:cubicBezTo>
                <a:cubicBezTo>
                  <a:pt x="8000" y="849"/>
                  <a:pt x="8141" y="827"/>
                  <a:pt x="8283" y="1146"/>
                </a:cubicBezTo>
                <a:cubicBezTo>
                  <a:pt x="8350" y="1298"/>
                  <a:pt x="8451" y="1424"/>
                  <a:pt x="8508" y="1424"/>
                </a:cubicBezTo>
                <a:cubicBezTo>
                  <a:pt x="8587" y="1424"/>
                  <a:pt x="8610" y="1269"/>
                  <a:pt x="8610" y="747"/>
                </a:cubicBezTo>
                <a:cubicBezTo>
                  <a:pt x="8610" y="206"/>
                  <a:pt x="8591" y="90"/>
                  <a:pt x="8503" y="77"/>
                </a:cubicBezTo>
                <a:cubicBezTo>
                  <a:pt x="8494" y="78"/>
                  <a:pt x="8454" y="78"/>
                  <a:pt x="8447" y="79"/>
                </a:cubicBezTo>
                <a:cubicBezTo>
                  <a:pt x="8391" y="94"/>
                  <a:pt x="8378" y="148"/>
                  <a:pt x="8399" y="275"/>
                </a:cubicBezTo>
                <a:cubicBezTo>
                  <a:pt x="8419" y="394"/>
                  <a:pt x="8390" y="511"/>
                  <a:pt x="8333" y="553"/>
                </a:cubicBezTo>
                <a:cubicBezTo>
                  <a:pt x="8256" y="609"/>
                  <a:pt x="8206" y="562"/>
                  <a:pt x="8109" y="348"/>
                </a:cubicBezTo>
                <a:cubicBezTo>
                  <a:pt x="8040" y="196"/>
                  <a:pt x="7936" y="71"/>
                  <a:pt x="7878" y="71"/>
                </a:cubicBezTo>
                <a:close/>
                <a:moveTo>
                  <a:pt x="9030" y="71"/>
                </a:moveTo>
                <a:cubicBezTo>
                  <a:pt x="8936" y="71"/>
                  <a:pt x="8916" y="191"/>
                  <a:pt x="8916" y="747"/>
                </a:cubicBezTo>
                <a:cubicBezTo>
                  <a:pt x="8916" y="1302"/>
                  <a:pt x="8936" y="1424"/>
                  <a:pt x="9030" y="1424"/>
                </a:cubicBezTo>
                <a:cubicBezTo>
                  <a:pt x="9125" y="1424"/>
                  <a:pt x="9145" y="1302"/>
                  <a:pt x="9145" y="747"/>
                </a:cubicBezTo>
                <a:cubicBezTo>
                  <a:pt x="9145" y="191"/>
                  <a:pt x="9125" y="71"/>
                  <a:pt x="9030" y="71"/>
                </a:cubicBezTo>
                <a:close/>
                <a:moveTo>
                  <a:pt x="10172" y="71"/>
                </a:moveTo>
                <a:cubicBezTo>
                  <a:pt x="10091" y="72"/>
                  <a:pt x="10059" y="147"/>
                  <a:pt x="10059" y="337"/>
                </a:cubicBezTo>
                <a:cubicBezTo>
                  <a:pt x="10059" y="719"/>
                  <a:pt x="9930" y="738"/>
                  <a:pt x="9757" y="380"/>
                </a:cubicBezTo>
                <a:cubicBezTo>
                  <a:pt x="9525" y="-99"/>
                  <a:pt x="9449" y="-10"/>
                  <a:pt x="9449" y="747"/>
                </a:cubicBezTo>
                <a:cubicBezTo>
                  <a:pt x="9449" y="1152"/>
                  <a:pt x="9480" y="1424"/>
                  <a:pt x="9526" y="1424"/>
                </a:cubicBezTo>
                <a:cubicBezTo>
                  <a:pt x="9568" y="1424"/>
                  <a:pt x="9601" y="1304"/>
                  <a:pt x="9601" y="1158"/>
                </a:cubicBezTo>
                <a:cubicBezTo>
                  <a:pt x="9601" y="775"/>
                  <a:pt x="9734" y="757"/>
                  <a:pt x="9913" y="1115"/>
                </a:cubicBezTo>
                <a:cubicBezTo>
                  <a:pt x="9998" y="1285"/>
                  <a:pt x="10117" y="1424"/>
                  <a:pt x="10177" y="1424"/>
                </a:cubicBezTo>
                <a:cubicBezTo>
                  <a:pt x="10267" y="1424"/>
                  <a:pt x="10288" y="1293"/>
                  <a:pt x="10288" y="747"/>
                </a:cubicBezTo>
                <a:cubicBezTo>
                  <a:pt x="10288" y="196"/>
                  <a:pt x="10268" y="74"/>
                  <a:pt x="10176" y="72"/>
                </a:cubicBezTo>
                <a:cubicBezTo>
                  <a:pt x="10174" y="72"/>
                  <a:pt x="10173" y="71"/>
                  <a:pt x="10172" y="71"/>
                </a:cubicBezTo>
                <a:close/>
                <a:moveTo>
                  <a:pt x="12586" y="71"/>
                </a:moveTo>
                <a:cubicBezTo>
                  <a:pt x="12188" y="71"/>
                  <a:pt x="12029" y="534"/>
                  <a:pt x="12352" y="750"/>
                </a:cubicBezTo>
                <a:lnTo>
                  <a:pt x="12527" y="867"/>
                </a:lnTo>
                <a:lnTo>
                  <a:pt x="12361" y="959"/>
                </a:lnTo>
                <a:cubicBezTo>
                  <a:pt x="12177" y="1061"/>
                  <a:pt x="12147" y="1218"/>
                  <a:pt x="12287" y="1342"/>
                </a:cubicBezTo>
                <a:cubicBezTo>
                  <a:pt x="12439" y="1476"/>
                  <a:pt x="12784" y="1439"/>
                  <a:pt x="12915" y="1273"/>
                </a:cubicBezTo>
                <a:cubicBezTo>
                  <a:pt x="13080" y="1065"/>
                  <a:pt x="13065" y="969"/>
                  <a:pt x="12838" y="783"/>
                </a:cubicBezTo>
                <a:cubicBezTo>
                  <a:pt x="12644" y="624"/>
                  <a:pt x="12644" y="621"/>
                  <a:pt x="12801" y="547"/>
                </a:cubicBezTo>
                <a:cubicBezTo>
                  <a:pt x="12888" y="506"/>
                  <a:pt x="12958" y="430"/>
                  <a:pt x="12958" y="378"/>
                </a:cubicBezTo>
                <a:cubicBezTo>
                  <a:pt x="12958" y="247"/>
                  <a:pt x="12745" y="71"/>
                  <a:pt x="12586" y="71"/>
                </a:cubicBezTo>
                <a:close/>
                <a:moveTo>
                  <a:pt x="13758" y="71"/>
                </a:moveTo>
                <a:cubicBezTo>
                  <a:pt x="13323" y="71"/>
                  <a:pt x="13187" y="93"/>
                  <a:pt x="13187" y="164"/>
                </a:cubicBezTo>
                <a:cubicBezTo>
                  <a:pt x="13187" y="216"/>
                  <a:pt x="13255" y="275"/>
                  <a:pt x="13339" y="294"/>
                </a:cubicBezTo>
                <a:cubicBezTo>
                  <a:pt x="13476" y="326"/>
                  <a:pt x="13493" y="386"/>
                  <a:pt x="13493" y="877"/>
                </a:cubicBezTo>
                <a:cubicBezTo>
                  <a:pt x="13493" y="1311"/>
                  <a:pt x="13516" y="1424"/>
                  <a:pt x="13604" y="1424"/>
                </a:cubicBezTo>
                <a:cubicBezTo>
                  <a:pt x="13691" y="1424"/>
                  <a:pt x="13719" y="1301"/>
                  <a:pt x="13737" y="870"/>
                </a:cubicBezTo>
                <a:cubicBezTo>
                  <a:pt x="13758" y="330"/>
                  <a:pt x="13764" y="316"/>
                  <a:pt x="13971" y="267"/>
                </a:cubicBezTo>
                <a:cubicBezTo>
                  <a:pt x="14167" y="221"/>
                  <a:pt x="14197" y="242"/>
                  <a:pt x="14372" y="548"/>
                </a:cubicBezTo>
                <a:cubicBezTo>
                  <a:pt x="14480" y="737"/>
                  <a:pt x="14560" y="995"/>
                  <a:pt x="14560" y="1151"/>
                </a:cubicBezTo>
                <a:cubicBezTo>
                  <a:pt x="14560" y="1301"/>
                  <a:pt x="14595" y="1424"/>
                  <a:pt x="14637" y="1424"/>
                </a:cubicBezTo>
                <a:cubicBezTo>
                  <a:pt x="14679" y="1424"/>
                  <a:pt x="14714" y="1301"/>
                  <a:pt x="14714" y="1151"/>
                </a:cubicBezTo>
                <a:cubicBezTo>
                  <a:pt x="14714" y="983"/>
                  <a:pt x="14800" y="725"/>
                  <a:pt x="14943" y="475"/>
                </a:cubicBezTo>
                <a:cubicBezTo>
                  <a:pt x="15146" y="118"/>
                  <a:pt x="15157" y="71"/>
                  <a:pt x="15036" y="71"/>
                </a:cubicBezTo>
                <a:cubicBezTo>
                  <a:pt x="14954" y="71"/>
                  <a:pt x="14864" y="152"/>
                  <a:pt x="14812" y="274"/>
                </a:cubicBezTo>
                <a:cubicBezTo>
                  <a:pt x="14765" y="385"/>
                  <a:pt x="14690" y="477"/>
                  <a:pt x="14646" y="477"/>
                </a:cubicBezTo>
                <a:cubicBezTo>
                  <a:pt x="14601" y="477"/>
                  <a:pt x="14510" y="385"/>
                  <a:pt x="14445" y="274"/>
                </a:cubicBezTo>
                <a:cubicBezTo>
                  <a:pt x="14330" y="76"/>
                  <a:pt x="14314" y="71"/>
                  <a:pt x="13758" y="71"/>
                </a:cubicBezTo>
                <a:close/>
                <a:moveTo>
                  <a:pt x="16592" y="71"/>
                </a:moveTo>
                <a:cubicBezTo>
                  <a:pt x="16515" y="78"/>
                  <a:pt x="16450" y="88"/>
                  <a:pt x="16390" y="96"/>
                </a:cubicBezTo>
                <a:lnTo>
                  <a:pt x="16390" y="747"/>
                </a:lnTo>
                <a:lnTo>
                  <a:pt x="16390" y="1424"/>
                </a:lnTo>
                <a:lnTo>
                  <a:pt x="16811" y="1424"/>
                </a:lnTo>
                <a:cubicBezTo>
                  <a:pt x="17125" y="1424"/>
                  <a:pt x="17229" y="1399"/>
                  <a:pt x="17229" y="1326"/>
                </a:cubicBezTo>
                <a:cubicBezTo>
                  <a:pt x="17229" y="1259"/>
                  <a:pt x="17126" y="1222"/>
                  <a:pt x="16906" y="1208"/>
                </a:cubicBezTo>
                <a:cubicBezTo>
                  <a:pt x="16640" y="1191"/>
                  <a:pt x="16582" y="1162"/>
                  <a:pt x="16582" y="1051"/>
                </a:cubicBezTo>
                <a:cubicBezTo>
                  <a:pt x="16582" y="948"/>
                  <a:pt x="16641" y="912"/>
                  <a:pt x="16830" y="896"/>
                </a:cubicBezTo>
                <a:cubicBezTo>
                  <a:pt x="16978" y="883"/>
                  <a:pt x="17077" y="837"/>
                  <a:pt x="17077" y="781"/>
                </a:cubicBezTo>
                <a:cubicBezTo>
                  <a:pt x="17077" y="726"/>
                  <a:pt x="16978" y="680"/>
                  <a:pt x="16830" y="667"/>
                </a:cubicBezTo>
                <a:cubicBezTo>
                  <a:pt x="16623" y="650"/>
                  <a:pt x="16582" y="618"/>
                  <a:pt x="16582" y="477"/>
                </a:cubicBezTo>
                <a:cubicBezTo>
                  <a:pt x="16582" y="326"/>
                  <a:pt x="16617" y="305"/>
                  <a:pt x="16906" y="286"/>
                </a:cubicBezTo>
                <a:cubicBezTo>
                  <a:pt x="17126" y="272"/>
                  <a:pt x="17229" y="235"/>
                  <a:pt x="17229" y="169"/>
                </a:cubicBezTo>
                <a:cubicBezTo>
                  <a:pt x="17229" y="96"/>
                  <a:pt x="17125" y="71"/>
                  <a:pt x="16811" y="71"/>
                </a:cubicBezTo>
                <a:lnTo>
                  <a:pt x="16592" y="71"/>
                </a:lnTo>
                <a:close/>
                <a:moveTo>
                  <a:pt x="10958" y="77"/>
                </a:moveTo>
                <a:cubicBezTo>
                  <a:pt x="10855" y="72"/>
                  <a:pt x="10751" y="108"/>
                  <a:pt x="10657" y="183"/>
                </a:cubicBezTo>
                <a:cubicBezTo>
                  <a:pt x="10550" y="270"/>
                  <a:pt x="10517" y="395"/>
                  <a:pt x="10517" y="729"/>
                </a:cubicBezTo>
                <a:cubicBezTo>
                  <a:pt x="10517" y="967"/>
                  <a:pt x="10553" y="1220"/>
                  <a:pt x="10596" y="1292"/>
                </a:cubicBezTo>
                <a:cubicBezTo>
                  <a:pt x="10651" y="1383"/>
                  <a:pt x="10756" y="1424"/>
                  <a:pt x="10936" y="1424"/>
                </a:cubicBezTo>
                <a:cubicBezTo>
                  <a:pt x="11117" y="1424"/>
                  <a:pt x="11223" y="1383"/>
                  <a:pt x="11278" y="1292"/>
                </a:cubicBezTo>
                <a:cubicBezTo>
                  <a:pt x="11300" y="1257"/>
                  <a:pt x="11314" y="1205"/>
                  <a:pt x="11326" y="1151"/>
                </a:cubicBezTo>
                <a:cubicBezTo>
                  <a:pt x="11339" y="1070"/>
                  <a:pt x="11345" y="969"/>
                  <a:pt x="11348" y="858"/>
                </a:cubicBezTo>
                <a:cubicBezTo>
                  <a:pt x="11341" y="756"/>
                  <a:pt x="11321" y="668"/>
                  <a:pt x="11282" y="647"/>
                </a:cubicBezTo>
                <a:cubicBezTo>
                  <a:pt x="11234" y="621"/>
                  <a:pt x="11240" y="558"/>
                  <a:pt x="11298" y="477"/>
                </a:cubicBezTo>
                <a:cubicBezTo>
                  <a:pt x="11371" y="372"/>
                  <a:pt x="11362" y="324"/>
                  <a:pt x="11246" y="210"/>
                </a:cubicBezTo>
                <a:cubicBezTo>
                  <a:pt x="11160" y="126"/>
                  <a:pt x="11060" y="82"/>
                  <a:pt x="10958" y="77"/>
                </a:cubicBezTo>
                <a:close/>
                <a:moveTo>
                  <a:pt x="15453" y="90"/>
                </a:moveTo>
                <a:cubicBezTo>
                  <a:pt x="15390" y="108"/>
                  <a:pt x="15357" y="328"/>
                  <a:pt x="15349" y="770"/>
                </a:cubicBezTo>
                <a:lnTo>
                  <a:pt x="15336" y="1424"/>
                </a:lnTo>
                <a:lnTo>
                  <a:pt x="15750" y="1424"/>
                </a:lnTo>
                <a:cubicBezTo>
                  <a:pt x="16058" y="1424"/>
                  <a:pt x="16163" y="1398"/>
                  <a:pt x="16163" y="1326"/>
                </a:cubicBezTo>
                <a:cubicBezTo>
                  <a:pt x="16163" y="1262"/>
                  <a:pt x="16064" y="1222"/>
                  <a:pt x="15877" y="1208"/>
                </a:cubicBezTo>
                <a:lnTo>
                  <a:pt x="15590" y="1186"/>
                </a:lnTo>
                <a:lnTo>
                  <a:pt x="15567" y="629"/>
                </a:lnTo>
                <a:cubicBezTo>
                  <a:pt x="15567" y="627"/>
                  <a:pt x="15567" y="627"/>
                  <a:pt x="15567" y="624"/>
                </a:cubicBezTo>
                <a:cubicBezTo>
                  <a:pt x="15556" y="354"/>
                  <a:pt x="15534" y="186"/>
                  <a:pt x="15499" y="112"/>
                </a:cubicBezTo>
                <a:cubicBezTo>
                  <a:pt x="15499" y="111"/>
                  <a:pt x="15498" y="109"/>
                  <a:pt x="15497" y="109"/>
                </a:cubicBezTo>
                <a:cubicBezTo>
                  <a:pt x="15485" y="91"/>
                  <a:pt x="15469" y="85"/>
                  <a:pt x="15453" y="90"/>
                </a:cubicBezTo>
                <a:close/>
                <a:moveTo>
                  <a:pt x="4568" y="1762"/>
                </a:moveTo>
                <a:cubicBezTo>
                  <a:pt x="4526" y="1762"/>
                  <a:pt x="4491" y="1792"/>
                  <a:pt x="4491" y="1829"/>
                </a:cubicBezTo>
                <a:cubicBezTo>
                  <a:pt x="4491" y="1866"/>
                  <a:pt x="4526" y="1897"/>
                  <a:pt x="4568" y="1897"/>
                </a:cubicBezTo>
                <a:cubicBezTo>
                  <a:pt x="4610" y="1897"/>
                  <a:pt x="4645" y="1866"/>
                  <a:pt x="4645" y="1829"/>
                </a:cubicBezTo>
                <a:cubicBezTo>
                  <a:pt x="4645" y="1792"/>
                  <a:pt x="4610" y="1762"/>
                  <a:pt x="4568" y="1762"/>
                </a:cubicBezTo>
                <a:close/>
                <a:moveTo>
                  <a:pt x="5026" y="1762"/>
                </a:moveTo>
                <a:cubicBezTo>
                  <a:pt x="4984" y="1762"/>
                  <a:pt x="4949" y="1792"/>
                  <a:pt x="4949" y="1829"/>
                </a:cubicBezTo>
                <a:cubicBezTo>
                  <a:pt x="4949" y="1866"/>
                  <a:pt x="4984" y="1897"/>
                  <a:pt x="5026" y="1897"/>
                </a:cubicBezTo>
                <a:cubicBezTo>
                  <a:pt x="5068" y="1897"/>
                  <a:pt x="5101" y="1866"/>
                  <a:pt x="5101" y="1829"/>
                </a:cubicBezTo>
                <a:cubicBezTo>
                  <a:pt x="5101" y="1792"/>
                  <a:pt x="5068" y="1762"/>
                  <a:pt x="5026" y="1762"/>
                </a:cubicBezTo>
                <a:close/>
                <a:moveTo>
                  <a:pt x="5482" y="1762"/>
                </a:moveTo>
                <a:cubicBezTo>
                  <a:pt x="5440" y="1762"/>
                  <a:pt x="5407" y="1792"/>
                  <a:pt x="5407" y="1829"/>
                </a:cubicBezTo>
                <a:cubicBezTo>
                  <a:pt x="5407" y="1866"/>
                  <a:pt x="5440" y="1897"/>
                  <a:pt x="5482" y="1897"/>
                </a:cubicBezTo>
                <a:cubicBezTo>
                  <a:pt x="5524" y="1897"/>
                  <a:pt x="5559" y="1866"/>
                  <a:pt x="5559" y="1829"/>
                </a:cubicBezTo>
                <a:cubicBezTo>
                  <a:pt x="5559" y="1792"/>
                  <a:pt x="5524" y="1762"/>
                  <a:pt x="5482" y="1762"/>
                </a:cubicBezTo>
                <a:close/>
                <a:moveTo>
                  <a:pt x="6017" y="1762"/>
                </a:moveTo>
                <a:cubicBezTo>
                  <a:pt x="5975" y="1762"/>
                  <a:pt x="5940" y="1792"/>
                  <a:pt x="5940" y="1829"/>
                </a:cubicBezTo>
                <a:cubicBezTo>
                  <a:pt x="5940" y="1866"/>
                  <a:pt x="5975" y="1897"/>
                  <a:pt x="6017" y="1897"/>
                </a:cubicBezTo>
                <a:cubicBezTo>
                  <a:pt x="6059" y="1897"/>
                  <a:pt x="6094" y="1866"/>
                  <a:pt x="6094" y="1829"/>
                </a:cubicBezTo>
                <a:cubicBezTo>
                  <a:pt x="6094" y="1792"/>
                  <a:pt x="6059" y="1762"/>
                  <a:pt x="6017" y="1762"/>
                </a:cubicBezTo>
                <a:close/>
                <a:moveTo>
                  <a:pt x="6475" y="1762"/>
                </a:moveTo>
                <a:cubicBezTo>
                  <a:pt x="6433" y="1762"/>
                  <a:pt x="6398" y="1792"/>
                  <a:pt x="6398" y="1829"/>
                </a:cubicBezTo>
                <a:cubicBezTo>
                  <a:pt x="6398" y="1843"/>
                  <a:pt x="6408" y="1854"/>
                  <a:pt x="6416" y="1865"/>
                </a:cubicBezTo>
                <a:cubicBezTo>
                  <a:pt x="6468" y="1850"/>
                  <a:pt x="6521" y="1834"/>
                  <a:pt x="6543" y="1811"/>
                </a:cubicBezTo>
                <a:cubicBezTo>
                  <a:pt x="6534" y="1783"/>
                  <a:pt x="6510" y="1762"/>
                  <a:pt x="6475" y="1762"/>
                </a:cubicBezTo>
                <a:close/>
                <a:moveTo>
                  <a:pt x="6932" y="1762"/>
                </a:moveTo>
                <a:cubicBezTo>
                  <a:pt x="6898" y="1762"/>
                  <a:pt x="6875" y="1783"/>
                  <a:pt x="6865" y="1810"/>
                </a:cubicBezTo>
                <a:cubicBezTo>
                  <a:pt x="6891" y="1848"/>
                  <a:pt x="6923" y="1876"/>
                  <a:pt x="6960" y="1886"/>
                </a:cubicBezTo>
                <a:cubicBezTo>
                  <a:pt x="6987" y="1875"/>
                  <a:pt x="7008" y="1856"/>
                  <a:pt x="7008" y="1829"/>
                </a:cubicBezTo>
                <a:cubicBezTo>
                  <a:pt x="7008" y="1792"/>
                  <a:pt x="6973" y="1762"/>
                  <a:pt x="6932" y="1762"/>
                </a:cubicBezTo>
                <a:close/>
                <a:moveTo>
                  <a:pt x="7390" y="1762"/>
                </a:moveTo>
                <a:cubicBezTo>
                  <a:pt x="7353" y="1762"/>
                  <a:pt x="7327" y="1787"/>
                  <a:pt x="7320" y="1818"/>
                </a:cubicBezTo>
                <a:cubicBezTo>
                  <a:pt x="7342" y="1849"/>
                  <a:pt x="7392" y="1863"/>
                  <a:pt x="7443" y="1875"/>
                </a:cubicBezTo>
                <a:cubicBezTo>
                  <a:pt x="7456" y="1863"/>
                  <a:pt x="7467" y="1847"/>
                  <a:pt x="7467" y="1829"/>
                </a:cubicBezTo>
                <a:cubicBezTo>
                  <a:pt x="7467" y="1792"/>
                  <a:pt x="7432" y="1762"/>
                  <a:pt x="7390" y="1762"/>
                </a:cubicBezTo>
                <a:close/>
                <a:moveTo>
                  <a:pt x="7925" y="1762"/>
                </a:moveTo>
                <a:cubicBezTo>
                  <a:pt x="7883" y="1762"/>
                  <a:pt x="7848" y="1792"/>
                  <a:pt x="7848" y="1829"/>
                </a:cubicBezTo>
                <a:cubicBezTo>
                  <a:pt x="7848" y="1845"/>
                  <a:pt x="7857" y="1858"/>
                  <a:pt x="7867" y="1870"/>
                </a:cubicBezTo>
                <a:cubicBezTo>
                  <a:pt x="7921" y="1857"/>
                  <a:pt x="7958" y="1835"/>
                  <a:pt x="7993" y="1811"/>
                </a:cubicBezTo>
                <a:cubicBezTo>
                  <a:pt x="7983" y="1783"/>
                  <a:pt x="7959" y="1762"/>
                  <a:pt x="7925" y="1762"/>
                </a:cubicBezTo>
                <a:close/>
                <a:moveTo>
                  <a:pt x="8381" y="1762"/>
                </a:moveTo>
                <a:cubicBezTo>
                  <a:pt x="8341" y="1762"/>
                  <a:pt x="8311" y="1789"/>
                  <a:pt x="8308" y="1824"/>
                </a:cubicBezTo>
                <a:cubicBezTo>
                  <a:pt x="8345" y="1855"/>
                  <a:pt x="8381" y="1877"/>
                  <a:pt x="8411" y="1886"/>
                </a:cubicBezTo>
                <a:cubicBezTo>
                  <a:pt x="8437" y="1875"/>
                  <a:pt x="8458" y="1855"/>
                  <a:pt x="8458" y="1829"/>
                </a:cubicBezTo>
                <a:cubicBezTo>
                  <a:pt x="8458" y="1792"/>
                  <a:pt x="8423" y="1762"/>
                  <a:pt x="8381" y="1762"/>
                </a:cubicBezTo>
                <a:close/>
                <a:moveTo>
                  <a:pt x="8839" y="1762"/>
                </a:moveTo>
                <a:cubicBezTo>
                  <a:pt x="8805" y="1762"/>
                  <a:pt x="8780" y="1783"/>
                  <a:pt x="8771" y="1811"/>
                </a:cubicBezTo>
                <a:cubicBezTo>
                  <a:pt x="8804" y="1831"/>
                  <a:pt x="8847" y="1847"/>
                  <a:pt x="8900" y="1860"/>
                </a:cubicBezTo>
                <a:cubicBezTo>
                  <a:pt x="8907" y="1850"/>
                  <a:pt x="8916" y="1841"/>
                  <a:pt x="8916" y="1829"/>
                </a:cubicBezTo>
                <a:cubicBezTo>
                  <a:pt x="8916" y="1792"/>
                  <a:pt x="8881" y="1762"/>
                  <a:pt x="8839" y="1762"/>
                </a:cubicBezTo>
                <a:close/>
                <a:moveTo>
                  <a:pt x="9374" y="1762"/>
                </a:moveTo>
                <a:cubicBezTo>
                  <a:pt x="9332" y="1762"/>
                  <a:pt x="9297" y="1792"/>
                  <a:pt x="9297" y="1829"/>
                </a:cubicBezTo>
                <a:cubicBezTo>
                  <a:pt x="9297" y="1866"/>
                  <a:pt x="9332" y="1897"/>
                  <a:pt x="9374" y="1897"/>
                </a:cubicBezTo>
                <a:cubicBezTo>
                  <a:pt x="9416" y="1897"/>
                  <a:pt x="9449" y="1866"/>
                  <a:pt x="9449" y="1829"/>
                </a:cubicBezTo>
                <a:cubicBezTo>
                  <a:pt x="9449" y="1792"/>
                  <a:pt x="9416" y="1762"/>
                  <a:pt x="9374" y="1762"/>
                </a:cubicBezTo>
                <a:close/>
                <a:moveTo>
                  <a:pt x="9830" y="1762"/>
                </a:moveTo>
                <a:cubicBezTo>
                  <a:pt x="9788" y="1762"/>
                  <a:pt x="9755" y="1792"/>
                  <a:pt x="9755" y="1829"/>
                </a:cubicBezTo>
                <a:cubicBezTo>
                  <a:pt x="9755" y="1837"/>
                  <a:pt x="9762" y="1843"/>
                  <a:pt x="9766" y="1851"/>
                </a:cubicBezTo>
                <a:cubicBezTo>
                  <a:pt x="9822" y="1835"/>
                  <a:pt x="9863" y="1816"/>
                  <a:pt x="9891" y="1794"/>
                </a:cubicBezTo>
                <a:cubicBezTo>
                  <a:pt x="9878" y="1775"/>
                  <a:pt x="9857" y="1762"/>
                  <a:pt x="9830" y="1762"/>
                </a:cubicBezTo>
                <a:close/>
                <a:moveTo>
                  <a:pt x="10288" y="1762"/>
                </a:moveTo>
                <a:cubicBezTo>
                  <a:pt x="10253" y="1762"/>
                  <a:pt x="10227" y="1784"/>
                  <a:pt x="10219" y="1813"/>
                </a:cubicBezTo>
                <a:cubicBezTo>
                  <a:pt x="10241" y="1840"/>
                  <a:pt x="10294" y="1854"/>
                  <a:pt x="10347" y="1865"/>
                </a:cubicBezTo>
                <a:cubicBezTo>
                  <a:pt x="10356" y="1854"/>
                  <a:pt x="10365" y="1843"/>
                  <a:pt x="10365" y="1829"/>
                </a:cubicBezTo>
                <a:cubicBezTo>
                  <a:pt x="10365" y="1792"/>
                  <a:pt x="10330" y="1762"/>
                  <a:pt x="10288" y="1762"/>
                </a:cubicBezTo>
                <a:close/>
                <a:moveTo>
                  <a:pt x="10823" y="1762"/>
                </a:moveTo>
                <a:cubicBezTo>
                  <a:pt x="10781" y="1762"/>
                  <a:pt x="10747" y="1792"/>
                  <a:pt x="10747" y="1829"/>
                </a:cubicBezTo>
                <a:cubicBezTo>
                  <a:pt x="10747" y="1842"/>
                  <a:pt x="10755" y="1853"/>
                  <a:pt x="10763" y="1864"/>
                </a:cubicBezTo>
                <a:cubicBezTo>
                  <a:pt x="10814" y="1853"/>
                  <a:pt x="10868" y="1842"/>
                  <a:pt x="10891" y="1814"/>
                </a:cubicBezTo>
                <a:cubicBezTo>
                  <a:pt x="10883" y="1785"/>
                  <a:pt x="10859" y="1762"/>
                  <a:pt x="10823" y="1762"/>
                </a:cubicBezTo>
                <a:close/>
                <a:moveTo>
                  <a:pt x="11280" y="1762"/>
                </a:moveTo>
                <a:cubicBezTo>
                  <a:pt x="11244" y="1762"/>
                  <a:pt x="11220" y="1785"/>
                  <a:pt x="11212" y="1814"/>
                </a:cubicBezTo>
                <a:cubicBezTo>
                  <a:pt x="11262" y="1848"/>
                  <a:pt x="11308" y="1868"/>
                  <a:pt x="11341" y="1864"/>
                </a:cubicBezTo>
                <a:cubicBezTo>
                  <a:pt x="11348" y="1853"/>
                  <a:pt x="11357" y="1842"/>
                  <a:pt x="11357" y="1829"/>
                </a:cubicBezTo>
                <a:cubicBezTo>
                  <a:pt x="11357" y="1792"/>
                  <a:pt x="11322" y="1762"/>
                  <a:pt x="11280" y="1762"/>
                </a:cubicBezTo>
                <a:close/>
                <a:moveTo>
                  <a:pt x="11738" y="1762"/>
                </a:moveTo>
                <a:cubicBezTo>
                  <a:pt x="11705" y="1762"/>
                  <a:pt x="11682" y="1782"/>
                  <a:pt x="11672" y="1808"/>
                </a:cubicBezTo>
                <a:cubicBezTo>
                  <a:pt x="11698" y="1847"/>
                  <a:pt x="11731" y="1873"/>
                  <a:pt x="11772" y="1884"/>
                </a:cubicBezTo>
                <a:cubicBezTo>
                  <a:pt x="11795" y="1873"/>
                  <a:pt x="11815" y="1854"/>
                  <a:pt x="11815" y="1829"/>
                </a:cubicBezTo>
                <a:cubicBezTo>
                  <a:pt x="11815" y="1792"/>
                  <a:pt x="11780" y="1762"/>
                  <a:pt x="11738" y="1762"/>
                </a:cubicBezTo>
                <a:close/>
                <a:moveTo>
                  <a:pt x="12271" y="1762"/>
                </a:moveTo>
                <a:cubicBezTo>
                  <a:pt x="12229" y="1762"/>
                  <a:pt x="12196" y="1792"/>
                  <a:pt x="12196" y="1829"/>
                </a:cubicBezTo>
                <a:cubicBezTo>
                  <a:pt x="12196" y="1866"/>
                  <a:pt x="12229" y="1897"/>
                  <a:pt x="12271" y="1897"/>
                </a:cubicBezTo>
                <a:cubicBezTo>
                  <a:pt x="12313" y="1897"/>
                  <a:pt x="12348" y="1866"/>
                  <a:pt x="12348" y="1829"/>
                </a:cubicBezTo>
                <a:cubicBezTo>
                  <a:pt x="12348" y="1792"/>
                  <a:pt x="12313" y="1762"/>
                  <a:pt x="12271" y="1762"/>
                </a:cubicBezTo>
                <a:close/>
                <a:moveTo>
                  <a:pt x="12729" y="1762"/>
                </a:moveTo>
                <a:cubicBezTo>
                  <a:pt x="12687" y="1762"/>
                  <a:pt x="12654" y="1792"/>
                  <a:pt x="12654" y="1829"/>
                </a:cubicBezTo>
                <a:cubicBezTo>
                  <a:pt x="12654" y="1866"/>
                  <a:pt x="12687" y="1897"/>
                  <a:pt x="12729" y="1897"/>
                </a:cubicBezTo>
                <a:cubicBezTo>
                  <a:pt x="12771" y="1897"/>
                  <a:pt x="12806" y="1866"/>
                  <a:pt x="12806" y="1829"/>
                </a:cubicBezTo>
                <a:cubicBezTo>
                  <a:pt x="12806" y="1792"/>
                  <a:pt x="12771" y="1762"/>
                  <a:pt x="12729" y="1762"/>
                </a:cubicBezTo>
                <a:close/>
                <a:moveTo>
                  <a:pt x="13187" y="1762"/>
                </a:moveTo>
                <a:cubicBezTo>
                  <a:pt x="13145" y="1762"/>
                  <a:pt x="13110" y="1792"/>
                  <a:pt x="13110" y="1829"/>
                </a:cubicBezTo>
                <a:cubicBezTo>
                  <a:pt x="13110" y="1866"/>
                  <a:pt x="13145" y="1897"/>
                  <a:pt x="13187" y="1897"/>
                </a:cubicBezTo>
                <a:cubicBezTo>
                  <a:pt x="13229" y="1897"/>
                  <a:pt x="13264" y="1866"/>
                  <a:pt x="13264" y="1829"/>
                </a:cubicBezTo>
                <a:cubicBezTo>
                  <a:pt x="13264" y="1792"/>
                  <a:pt x="13229" y="1762"/>
                  <a:pt x="13187" y="1762"/>
                </a:cubicBezTo>
                <a:close/>
                <a:moveTo>
                  <a:pt x="13720" y="1762"/>
                </a:moveTo>
                <a:cubicBezTo>
                  <a:pt x="13679" y="1762"/>
                  <a:pt x="13645" y="1792"/>
                  <a:pt x="13645" y="1829"/>
                </a:cubicBezTo>
                <a:cubicBezTo>
                  <a:pt x="13645" y="1866"/>
                  <a:pt x="13679" y="1897"/>
                  <a:pt x="13720" y="1897"/>
                </a:cubicBezTo>
                <a:cubicBezTo>
                  <a:pt x="13762" y="1897"/>
                  <a:pt x="13797" y="1866"/>
                  <a:pt x="13797" y="1829"/>
                </a:cubicBezTo>
                <a:cubicBezTo>
                  <a:pt x="13797" y="1792"/>
                  <a:pt x="13762" y="1762"/>
                  <a:pt x="13720" y="1762"/>
                </a:cubicBezTo>
                <a:close/>
                <a:moveTo>
                  <a:pt x="14179" y="1762"/>
                </a:moveTo>
                <a:cubicBezTo>
                  <a:pt x="14137" y="1762"/>
                  <a:pt x="14103" y="1792"/>
                  <a:pt x="14103" y="1829"/>
                </a:cubicBezTo>
                <a:cubicBezTo>
                  <a:pt x="14103" y="1866"/>
                  <a:pt x="14137" y="1897"/>
                  <a:pt x="14179" y="1897"/>
                </a:cubicBezTo>
                <a:cubicBezTo>
                  <a:pt x="14221" y="1897"/>
                  <a:pt x="14256" y="1866"/>
                  <a:pt x="14256" y="1829"/>
                </a:cubicBezTo>
                <a:cubicBezTo>
                  <a:pt x="14256" y="1792"/>
                  <a:pt x="14221" y="1762"/>
                  <a:pt x="14179" y="1762"/>
                </a:cubicBezTo>
                <a:close/>
                <a:moveTo>
                  <a:pt x="14637" y="1762"/>
                </a:moveTo>
                <a:cubicBezTo>
                  <a:pt x="14595" y="1762"/>
                  <a:pt x="14560" y="1792"/>
                  <a:pt x="14560" y="1829"/>
                </a:cubicBezTo>
                <a:cubicBezTo>
                  <a:pt x="14560" y="1866"/>
                  <a:pt x="14595" y="1897"/>
                  <a:pt x="14637" y="1897"/>
                </a:cubicBezTo>
                <a:cubicBezTo>
                  <a:pt x="14679" y="1897"/>
                  <a:pt x="14714" y="1866"/>
                  <a:pt x="14714" y="1829"/>
                </a:cubicBezTo>
                <a:cubicBezTo>
                  <a:pt x="14714" y="1792"/>
                  <a:pt x="14679" y="1762"/>
                  <a:pt x="14637" y="1762"/>
                </a:cubicBezTo>
                <a:close/>
                <a:moveTo>
                  <a:pt x="15170" y="1762"/>
                </a:moveTo>
                <a:cubicBezTo>
                  <a:pt x="15128" y="1762"/>
                  <a:pt x="15095" y="1792"/>
                  <a:pt x="15095" y="1829"/>
                </a:cubicBezTo>
                <a:cubicBezTo>
                  <a:pt x="15095" y="1855"/>
                  <a:pt x="15113" y="1873"/>
                  <a:pt x="15138" y="1884"/>
                </a:cubicBezTo>
                <a:cubicBezTo>
                  <a:pt x="15191" y="1870"/>
                  <a:pt x="15229" y="1846"/>
                  <a:pt x="15238" y="1811"/>
                </a:cubicBezTo>
                <a:cubicBezTo>
                  <a:pt x="15228" y="1784"/>
                  <a:pt x="15204" y="1762"/>
                  <a:pt x="15170" y="1762"/>
                </a:cubicBezTo>
                <a:close/>
                <a:moveTo>
                  <a:pt x="15628" y="1762"/>
                </a:moveTo>
                <a:cubicBezTo>
                  <a:pt x="15586" y="1762"/>
                  <a:pt x="15551" y="1792"/>
                  <a:pt x="15551" y="1829"/>
                </a:cubicBezTo>
                <a:cubicBezTo>
                  <a:pt x="15551" y="1847"/>
                  <a:pt x="15560" y="1864"/>
                  <a:pt x="15574" y="1876"/>
                </a:cubicBezTo>
                <a:cubicBezTo>
                  <a:pt x="15592" y="1884"/>
                  <a:pt x="15609" y="1895"/>
                  <a:pt x="15628" y="1897"/>
                </a:cubicBezTo>
                <a:cubicBezTo>
                  <a:pt x="15670" y="1897"/>
                  <a:pt x="15705" y="1866"/>
                  <a:pt x="15705" y="1829"/>
                </a:cubicBezTo>
                <a:cubicBezTo>
                  <a:pt x="15705" y="1792"/>
                  <a:pt x="15670" y="1762"/>
                  <a:pt x="15628" y="1762"/>
                </a:cubicBezTo>
                <a:close/>
                <a:moveTo>
                  <a:pt x="16086" y="1762"/>
                </a:moveTo>
                <a:cubicBezTo>
                  <a:pt x="16044" y="1762"/>
                  <a:pt x="16009" y="1792"/>
                  <a:pt x="16009" y="1829"/>
                </a:cubicBezTo>
                <a:cubicBezTo>
                  <a:pt x="16009" y="1866"/>
                  <a:pt x="16044" y="1897"/>
                  <a:pt x="16086" y="1897"/>
                </a:cubicBezTo>
                <a:cubicBezTo>
                  <a:pt x="16128" y="1897"/>
                  <a:pt x="16163" y="1866"/>
                  <a:pt x="16163" y="1829"/>
                </a:cubicBezTo>
                <a:cubicBezTo>
                  <a:pt x="16163" y="1792"/>
                  <a:pt x="16128" y="1762"/>
                  <a:pt x="16086" y="1762"/>
                </a:cubicBezTo>
                <a:close/>
                <a:moveTo>
                  <a:pt x="16619" y="1762"/>
                </a:moveTo>
                <a:cubicBezTo>
                  <a:pt x="16577" y="1762"/>
                  <a:pt x="16544" y="1792"/>
                  <a:pt x="16544" y="1829"/>
                </a:cubicBezTo>
                <a:cubicBezTo>
                  <a:pt x="16544" y="1866"/>
                  <a:pt x="16577" y="1897"/>
                  <a:pt x="16619" y="1897"/>
                </a:cubicBezTo>
                <a:cubicBezTo>
                  <a:pt x="16661" y="1897"/>
                  <a:pt x="16696" y="1866"/>
                  <a:pt x="16696" y="1829"/>
                </a:cubicBezTo>
                <a:cubicBezTo>
                  <a:pt x="16696" y="1792"/>
                  <a:pt x="16661" y="1762"/>
                  <a:pt x="16619" y="1762"/>
                </a:cubicBezTo>
                <a:close/>
                <a:moveTo>
                  <a:pt x="17077" y="1762"/>
                </a:moveTo>
                <a:cubicBezTo>
                  <a:pt x="17035" y="1762"/>
                  <a:pt x="17000" y="1792"/>
                  <a:pt x="17000" y="1829"/>
                </a:cubicBezTo>
                <a:cubicBezTo>
                  <a:pt x="17000" y="1861"/>
                  <a:pt x="17029" y="1886"/>
                  <a:pt x="17063" y="1892"/>
                </a:cubicBezTo>
                <a:cubicBezTo>
                  <a:pt x="17068" y="1892"/>
                  <a:pt x="17089" y="1891"/>
                  <a:pt x="17093" y="1891"/>
                </a:cubicBezTo>
                <a:cubicBezTo>
                  <a:pt x="17127" y="1883"/>
                  <a:pt x="17154" y="1860"/>
                  <a:pt x="17154" y="1829"/>
                </a:cubicBezTo>
                <a:cubicBezTo>
                  <a:pt x="17154" y="1792"/>
                  <a:pt x="17119" y="1762"/>
                  <a:pt x="17077" y="1762"/>
                </a:cubicBezTo>
                <a:close/>
                <a:moveTo>
                  <a:pt x="11554" y="2590"/>
                </a:moveTo>
                <a:cubicBezTo>
                  <a:pt x="11246" y="2575"/>
                  <a:pt x="10898" y="2578"/>
                  <a:pt x="10365" y="2594"/>
                </a:cubicBezTo>
                <a:cubicBezTo>
                  <a:pt x="9019" y="2632"/>
                  <a:pt x="8396" y="2726"/>
                  <a:pt x="7275" y="3055"/>
                </a:cubicBezTo>
                <a:cubicBezTo>
                  <a:pt x="2721" y="4394"/>
                  <a:pt x="-208" y="8200"/>
                  <a:pt x="12" y="12495"/>
                </a:cubicBezTo>
                <a:cubicBezTo>
                  <a:pt x="104" y="14292"/>
                  <a:pt x="675" y="15838"/>
                  <a:pt x="1801" y="17339"/>
                </a:cubicBezTo>
                <a:cubicBezTo>
                  <a:pt x="3356" y="19410"/>
                  <a:pt x="5909" y="20910"/>
                  <a:pt x="8651" y="21363"/>
                </a:cubicBezTo>
                <a:cubicBezTo>
                  <a:pt x="9210" y="21455"/>
                  <a:pt x="9972" y="21501"/>
                  <a:pt x="10723" y="21501"/>
                </a:cubicBezTo>
                <a:cubicBezTo>
                  <a:pt x="11475" y="21500"/>
                  <a:pt x="12216" y="21454"/>
                  <a:pt x="12740" y="21361"/>
                </a:cubicBezTo>
                <a:cubicBezTo>
                  <a:pt x="14906" y="20978"/>
                  <a:pt x="16712" y="20128"/>
                  <a:pt x="18264" y="18762"/>
                </a:cubicBezTo>
                <a:cubicBezTo>
                  <a:pt x="19762" y="17444"/>
                  <a:pt x="20746" y="15826"/>
                  <a:pt x="21211" y="13908"/>
                </a:cubicBezTo>
                <a:cubicBezTo>
                  <a:pt x="21331" y="13414"/>
                  <a:pt x="21392" y="12726"/>
                  <a:pt x="21392" y="12036"/>
                </a:cubicBezTo>
                <a:cubicBezTo>
                  <a:pt x="21391" y="11346"/>
                  <a:pt x="21329" y="10656"/>
                  <a:pt x="21209" y="10161"/>
                </a:cubicBezTo>
                <a:cubicBezTo>
                  <a:pt x="20255" y="6229"/>
                  <a:pt x="16973" y="3416"/>
                  <a:pt x="12500" y="2698"/>
                </a:cubicBezTo>
                <a:cubicBezTo>
                  <a:pt x="12129" y="2639"/>
                  <a:pt x="11861" y="2605"/>
                  <a:pt x="11554" y="259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5467" y="5201168"/>
            <a:ext cx="7807824" cy="4385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90627" y="-114140"/>
            <a:ext cx="5562456" cy="5525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27" y="-7938"/>
            <a:ext cx="12815446" cy="9756775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Modeling &amp; Scaffolding"/>
          <p:cNvSpPr txBox="1"/>
          <p:nvPr/>
        </p:nvSpPr>
        <p:spPr>
          <a:xfrm>
            <a:off x="685535" y="7643283"/>
            <a:ext cx="2278617" cy="990601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0" indent="0" defTabSz="12700">
              <a:spcBef>
                <a:spcPts val="2500"/>
              </a:spcBef>
              <a:defRPr b="1" sz="3033">
                <a:solidFill>
                  <a:schemeClr val="accent5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Modeling &amp; 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418"/>
          <p:cNvSpPr txBox="1"/>
          <p:nvPr/>
        </p:nvSpPr>
        <p:spPr>
          <a:xfrm>
            <a:off x="595934" y="1404760"/>
            <a:ext cx="4858835" cy="252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defRPr sz="37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strategy for modeling </a:t>
            </a:r>
            <a:r>
              <a:rPr b="1" u="sng"/>
              <a:t>predicting</a:t>
            </a:r>
            <a:r>
              <a:t>.</a:t>
            </a:r>
            <a:endParaRPr sz="3000"/>
          </a:p>
          <a:p>
            <a:pPr marR="40685" defTabSz="457719">
              <a:defRPr sz="3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defRPr sz="3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hlinkClick r:id="rId2" invalidUrl="" action="" tgtFrame="" tooltip="" history="1" highlightClick="0" endSnd="0"/>
              </a:rPr>
              <a:t>https://youtu.be/5V1g1cp5PVk?t=1m42s</a:t>
            </a:r>
            <a:r>
              <a:t> </a:t>
            </a:r>
          </a:p>
        </p:txBody>
      </p:sp>
      <p:pic>
        <p:nvPicPr>
          <p:cNvPr id="501" name="image20.png" descr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3751" y="510312"/>
            <a:ext cx="7052357" cy="3944882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How can we teach reading strategies?…"/>
          <p:cNvSpPr txBox="1"/>
          <p:nvPr/>
        </p:nvSpPr>
        <p:spPr>
          <a:xfrm>
            <a:off x="426469" y="552963"/>
            <a:ext cx="4757499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53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‘Think aloud’</a:t>
            </a:r>
          </a:p>
        </p:txBody>
      </p:sp>
      <p:sp>
        <p:nvSpPr>
          <p:cNvPr id="503" name="‘Think aloud’ strategy can be used for……"/>
          <p:cNvSpPr txBox="1"/>
          <p:nvPr/>
        </p:nvSpPr>
        <p:spPr>
          <a:xfrm>
            <a:off x="634913" y="4809299"/>
            <a:ext cx="12261849" cy="455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spcBef>
                <a:spcPts val="1200"/>
              </a:spcBef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‘Think aloud’ strategy can be used for…</a:t>
            </a:r>
          </a:p>
          <a:p>
            <a:pPr marL="411612" marR="40685" indent="-370973" defTabSz="457719">
              <a:spcBef>
                <a:spcPts val="1200"/>
              </a:spcBef>
              <a:buSzPct val="100000"/>
              <a:buChar char="•"/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Punctuation, spelling, phonics…</a:t>
            </a:r>
          </a:p>
          <a:p>
            <a:pPr marL="411612" marR="40685" indent="-370973" defTabSz="457719">
              <a:spcBef>
                <a:spcPts val="1200"/>
              </a:spcBef>
              <a:buSzPct val="100000"/>
              <a:buChar char="•"/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Sentence construction, paragraph writing…</a:t>
            </a:r>
          </a:p>
          <a:p>
            <a:pPr marL="411612" marR="40685" indent="-370973" defTabSz="457719">
              <a:spcBef>
                <a:spcPts val="1200"/>
              </a:spcBef>
              <a:buSzPct val="100000"/>
              <a:buChar char="•"/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Deciphering new vocabulary, L/R comprehension….</a:t>
            </a:r>
          </a:p>
          <a:p>
            <a:pPr marL="411612" marR="40685" indent="-370973" defTabSz="457719">
              <a:spcBef>
                <a:spcPts val="1200"/>
              </a:spcBef>
              <a:buSzPct val="100000"/>
              <a:buChar char="•"/>
              <a:defRPr sz="37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And more</a:t>
            </a:r>
          </a:p>
          <a:p>
            <a:pPr marR="40685" defTabSz="457719">
              <a:spcBef>
                <a:spcPts val="1200"/>
              </a:spcBef>
              <a:defRPr sz="30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spcBef>
                <a:spcPts val="1200"/>
              </a:spcBef>
              <a:defRPr sz="2500">
                <a:solidFill>
                  <a:schemeClr val="accent4">
                    <a:lumOff val="-9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 example with reading: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https://www.youtube.com/watch?v=-nkwUtPc_lQ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Balanced Literacy Diet…"/>
          <p:cNvSpPr txBox="1"/>
          <p:nvPr/>
        </p:nvSpPr>
        <p:spPr>
          <a:xfrm>
            <a:off x="365126" y="491299"/>
            <a:ext cx="12261849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spcBef>
                <a:spcPts val="1200"/>
              </a:spcBef>
              <a:defRPr b="1" sz="35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Balanced Literacy Diet</a:t>
            </a:r>
          </a:p>
          <a:p>
            <a:pPr marR="40685" defTabSz="457719">
              <a:spcBef>
                <a:spcPts val="1200"/>
              </a:spcBef>
              <a:defRPr sz="35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This is a fantastic Youtube channel for everything to do with literacy teaching. Lots of good techniques + strategies. </a:t>
            </a:r>
          </a:p>
        </p:txBody>
      </p:sp>
      <p:pic>
        <p:nvPicPr>
          <p:cNvPr id="506" name="Screenshot 2023-03-27 at 7.18.24 PM.png" descr="Screenshot 2023-03-27 at 7.18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717214"/>
            <a:ext cx="12992101" cy="9607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7214" y="289321"/>
            <a:ext cx="8077672" cy="4543691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Class123 (NHN Edu Corp.)…"/>
          <p:cNvSpPr txBox="1"/>
          <p:nvPr/>
        </p:nvSpPr>
        <p:spPr>
          <a:xfrm>
            <a:off x="365126" y="5183716"/>
            <a:ext cx="12261848" cy="381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algn="ctr" defTabSz="457719">
              <a:spcBef>
                <a:spcPts val="1200"/>
              </a:spcBef>
              <a:defRPr b="1" sz="2800" u="sng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Class123 (NHN Edu Corp.)</a:t>
            </a:r>
          </a:p>
          <a:p>
            <a:pPr marR="40685" defTabSz="457719">
              <a:spcBef>
                <a:spcPts val="1200"/>
              </a:spcBef>
              <a:defRPr sz="28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Class123</a:t>
            </a:r>
            <a:r>
              <a:t> is a free behavior management tool for your class. Fill your classroom with warm praises. Start with </a:t>
            </a:r>
            <a:r>
              <a:rPr b="1"/>
              <a:t>Class123</a:t>
            </a:r>
            <a:r>
              <a:t>!</a:t>
            </a: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spcBef>
                <a:spcPts val="1200"/>
              </a:spcBef>
              <a:defRPr b="1" sz="28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https://class123.ac/</a:t>
            </a:r>
            <a:r>
              <a:t> (service down)</a:t>
            </a: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https://www.youtube.com/watch?v=G5b2_1G3LdE</a:t>
            </a:r>
            <a:r>
              <a:t> </a:t>
            </a:r>
          </a:p>
        </p:txBody>
      </p:sp>
      <p:pic>
        <p:nvPicPr>
          <p:cNvPr id="51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3116" y="501650"/>
            <a:ext cx="2978316" cy="2978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72400" y="360924"/>
            <a:ext cx="4953917" cy="2322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https://youtu.be/on2tqv3qu5s"/>
          <p:cNvSpPr txBox="1"/>
          <p:nvPr/>
        </p:nvSpPr>
        <p:spPr>
          <a:xfrm>
            <a:off x="195793" y="8555799"/>
            <a:ext cx="1226184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spcBef>
                <a:spcPts val="1200"/>
              </a:spcBef>
              <a:defRPr b="1" sz="35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https://youtu.be/on2tqv3qu5s</a:t>
            </a:r>
            <a:r>
              <a:t> </a:t>
            </a:r>
          </a:p>
        </p:txBody>
      </p:sp>
      <p:pic>
        <p:nvPicPr>
          <p:cNvPr id="514" name="Class123 by Oliver Povey" descr="Class123 by Oliver Povey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Class123 by Oliver Povey" aiw:author="Edward TESOL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813329"/>
            <a:ext cx="12992101" cy="7308057"/>
          </a:xfrm>
          <a:prstGeom prst="rect">
            <a:avLst/>
          </a:prstGeom>
        </p:spPr>
      </p:pic>
      <p:sp>
        <p:nvSpPr>
          <p:cNvPr id="515" name="Class123"/>
          <p:cNvSpPr txBox="1"/>
          <p:nvPr/>
        </p:nvSpPr>
        <p:spPr>
          <a:xfrm>
            <a:off x="66437" y="74083"/>
            <a:ext cx="1094582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spcBef>
                <a:spcPts val="1200"/>
              </a:spcBef>
              <a:defRPr b="1" sz="35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Class123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51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1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Class Dojo is a similar service."/>
          <p:cNvSpPr txBox="1"/>
          <p:nvPr/>
        </p:nvSpPr>
        <p:spPr>
          <a:xfrm>
            <a:off x="365126" y="6574366"/>
            <a:ext cx="1226184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spcBef>
                <a:spcPts val="1200"/>
              </a:spcBef>
              <a:defRPr b="1" sz="35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Class Dojo is a similar service.</a:t>
            </a:r>
          </a:p>
        </p:txBody>
      </p:sp>
      <p:pic>
        <p:nvPicPr>
          <p:cNvPr id="5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0251" y="260393"/>
            <a:ext cx="11038531" cy="6264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53142" y="67733"/>
            <a:ext cx="5113014" cy="4023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1584" y="-76200"/>
            <a:ext cx="8788569" cy="6213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15917" y="120086"/>
            <a:ext cx="4393066" cy="621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4800" y="5894916"/>
            <a:ext cx="8255001" cy="4724401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How can we teach reading strategies?…"/>
          <p:cNvSpPr txBox="1"/>
          <p:nvPr/>
        </p:nvSpPr>
        <p:spPr>
          <a:xfrm>
            <a:off x="8584294" y="6687063"/>
            <a:ext cx="4256312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defRPr sz="45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The most interesting topic today. Why?!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opic next week:…"/>
          <p:cNvSpPr txBox="1"/>
          <p:nvPr>
            <p:ph type="title"/>
          </p:nvPr>
        </p:nvSpPr>
        <p:spPr>
          <a:xfrm>
            <a:off x="462093" y="221256"/>
            <a:ext cx="12345263" cy="9298388"/>
          </a:xfrm>
          <a:prstGeom prst="rect">
            <a:avLst/>
          </a:prstGeom>
        </p:spPr>
        <p:txBody>
          <a:bodyPr anchor="t"/>
          <a:lstStyle/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assignment due week 5 (April 2)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reading includes many questions in red text. 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Choose any 2 questions and write your answers on the </a:t>
            </a:r>
            <a:r>
              <a:rPr b="1" u="sng"/>
              <a:t>HUFS e-class discussion board</a:t>
            </a:r>
            <a:r>
              <a:t>. Include your opinions, ideas and experiences.</a:t>
            </a: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sz="36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Be ready to discuss the reading next week.</a:t>
            </a:r>
          </a:p>
        </p:txBody>
      </p:sp>
      <p:pic>
        <p:nvPicPr>
          <p:cNvPr id="527" name="Screenshot 2023-03-28 at 12.10.47 PM.png" descr="Screenshot 2023-03-28 at 12.10.4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536" y="4700521"/>
            <a:ext cx="6578601" cy="590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How can we teach reading strategies?…"/>
          <p:cNvSpPr txBox="1"/>
          <p:nvPr/>
        </p:nvSpPr>
        <p:spPr>
          <a:xfrm>
            <a:off x="565203" y="692150"/>
            <a:ext cx="11861694" cy="835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0" indent="0" defTabSz="12700">
              <a:spcBef>
                <a:spcPts val="2500"/>
              </a:spcBef>
              <a:defRPr sz="3033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Language learner types by Keith Willing (1987):</a:t>
            </a:r>
          </a:p>
          <a:p>
            <a:pPr marL="279400" marR="0" indent="-279400" defTabSz="12700">
              <a:spcBef>
                <a:spcPts val="2500"/>
              </a:spcBef>
              <a:buSzPct val="100000"/>
              <a:buFont typeface="Georgia"/>
              <a:buChar char="•"/>
              <a:defRPr sz="3033">
                <a:solidFill>
                  <a:schemeClr val="accent6">
                    <a:lumOff val="-8549"/>
                  </a:schemeClr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u="sng"/>
              <a:t>Convergers</a:t>
            </a:r>
            <a:r>
              <a:t> are solitary, pragmatic, independent and confident in their abilities. They avoid groups.</a:t>
            </a:r>
          </a:p>
          <a:p>
            <a:pPr marL="279400" marR="0" indent="-279400" defTabSz="12700">
              <a:spcBef>
                <a:spcPts val="2500"/>
              </a:spcBef>
              <a:buSzPct val="100000"/>
              <a:buFont typeface="Georgia"/>
              <a:buChar char="•"/>
              <a:defRPr sz="3033">
                <a:solidFill>
                  <a:schemeClr val="accent1">
                    <a:lumOff val="-7647"/>
                  </a:schemeClr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u="sng"/>
              <a:t>Conformists</a:t>
            </a:r>
            <a:r>
              <a:t> prefer to emphasize learning about language over learning to use it. They tend to be dependent on those in authority and are perfectly happy to work in non-communicative classrooms.</a:t>
            </a:r>
          </a:p>
          <a:p>
            <a:pPr marL="279400" marR="0" indent="-279400" defTabSz="12700">
              <a:spcBef>
                <a:spcPts val="2500"/>
              </a:spcBef>
              <a:buSzPct val="100000"/>
              <a:buFont typeface="Georgia"/>
              <a:buChar char="•"/>
              <a:defRPr sz="3033">
                <a:solidFill>
                  <a:schemeClr val="accent5">
                    <a:lumOff val="-8078"/>
                  </a:schemeClr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u="sng"/>
              <a:t>Concrete</a:t>
            </a:r>
            <a:r>
              <a:t> learners like to learn from direct experience in the classroom. They are pragmatic and value the practical use of language. They eagerly participate in group work.</a:t>
            </a:r>
          </a:p>
          <a:p>
            <a:pPr marL="279400" marR="0" indent="-279400" defTabSz="12700">
              <a:spcBef>
                <a:spcPts val="2500"/>
              </a:spcBef>
              <a:buSzPct val="100000"/>
              <a:buFont typeface="Georgia"/>
              <a:buChar char="•"/>
              <a:defRPr sz="3033">
                <a:solidFill>
                  <a:schemeClr val="accent2">
                    <a:lumOff val="-5333"/>
                  </a:schemeClr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u="sng"/>
              <a:t>Communicative</a:t>
            </a:r>
            <a:r>
              <a:t> are comfortable out of class and show a willingness to take risks. They are much more interested in social interaction with other speakers of the language than they are with analysis of how the language works.</a:t>
            </a:r>
          </a:p>
          <a:p>
            <a:pPr marR="0" indent="0" algn="ctr" defTabSz="12700">
              <a:spcBef>
                <a:spcPts val="2500"/>
              </a:spcBef>
              <a:defRPr b="1" sz="3033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Which one are you?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4409" y="233655"/>
            <a:ext cx="13400918" cy="9273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285" y="2497468"/>
            <a:ext cx="13078670" cy="11104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Bloom’s taxonomy of thinking skills"/>
          <p:cNvSpPr txBox="1"/>
          <p:nvPr/>
        </p:nvSpPr>
        <p:spPr>
          <a:xfrm>
            <a:off x="826340" y="3189816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Differentiating Instruction</a:t>
            </a:r>
          </a:p>
        </p:txBody>
      </p:sp>
      <p:sp>
        <p:nvSpPr>
          <p:cNvPr id="394" name="Task 1: Choose one of each. Make a list of the TL sentences and expressions: “Are you happy?” “You should take medicine.”…"/>
          <p:cNvSpPr txBox="1"/>
          <p:nvPr/>
        </p:nvSpPr>
        <p:spPr>
          <a:xfrm>
            <a:off x="875722" y="4447975"/>
            <a:ext cx="11240656" cy="443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accent5"/>
                </a:solidFill>
              </a:rPr>
              <a:t>CONTENT</a:t>
            </a:r>
            <a:r>
              <a:t> - topics, materials, resources</a:t>
            </a:r>
          </a:p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accent5"/>
                </a:solidFill>
              </a:rPr>
              <a:t>PROCESS</a:t>
            </a:r>
            <a:r>
              <a:t> - activities, tasks, interactions, skills</a:t>
            </a:r>
          </a:p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accent5"/>
                </a:solidFill>
              </a:rPr>
              <a:t>PRODUCT</a:t>
            </a:r>
            <a:r>
              <a:t> - outcomes, goals, end results</a:t>
            </a:r>
          </a:p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lnSpc>
                <a:spcPts val="4900"/>
              </a:lnSpc>
              <a:defRPr b="1" sz="36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accent5"/>
                </a:solidFill>
              </a:rPr>
              <a:t>LEARNING ENVIRONMENT</a:t>
            </a:r>
            <a:r>
              <a:t> - groups, classroom set 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ounded Rectangle"/>
          <p:cNvSpPr/>
          <p:nvPr/>
        </p:nvSpPr>
        <p:spPr>
          <a:xfrm>
            <a:off x="9854442" y="1515343"/>
            <a:ext cx="3141322" cy="4791383"/>
          </a:xfrm>
          <a:prstGeom prst="roundRect">
            <a:avLst>
              <a:gd name="adj" fmla="val 15012"/>
            </a:avLst>
          </a:prstGeom>
          <a:solidFill>
            <a:srgbClr val="F5D328"/>
          </a:solidFill>
          <a:ln w="31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40593" indent="0" defTabSz="456679">
              <a:defRPr sz="1100"/>
            </a:pPr>
          </a:p>
        </p:txBody>
      </p:sp>
      <p:sp>
        <p:nvSpPr>
          <p:cNvPr id="397" name="Rounded Rectangle"/>
          <p:cNvSpPr/>
          <p:nvPr/>
        </p:nvSpPr>
        <p:spPr>
          <a:xfrm>
            <a:off x="6568406" y="1498409"/>
            <a:ext cx="3097319" cy="4825251"/>
          </a:xfrm>
          <a:prstGeom prst="roundRect">
            <a:avLst>
              <a:gd name="adj" fmla="val 15225"/>
            </a:avLst>
          </a:prstGeom>
          <a:solidFill>
            <a:srgbClr val="F5D328"/>
          </a:solidFill>
          <a:ln w="31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40593" indent="0" defTabSz="456679">
              <a:defRPr sz="1100"/>
            </a:pPr>
          </a:p>
        </p:txBody>
      </p:sp>
      <p:sp>
        <p:nvSpPr>
          <p:cNvPr id="398" name="Situations"/>
          <p:cNvSpPr txBox="1"/>
          <p:nvPr/>
        </p:nvSpPr>
        <p:spPr>
          <a:xfrm>
            <a:off x="10414252" y="918664"/>
            <a:ext cx="2105357" cy="60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Situations</a:t>
            </a:r>
          </a:p>
        </p:txBody>
      </p:sp>
      <p:sp>
        <p:nvSpPr>
          <p:cNvPr id="399" name="Functions"/>
          <p:cNvSpPr txBox="1"/>
          <p:nvPr/>
        </p:nvSpPr>
        <p:spPr>
          <a:xfrm>
            <a:off x="7127826" y="901731"/>
            <a:ext cx="2062135" cy="60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Functions</a:t>
            </a:r>
          </a:p>
        </p:txBody>
      </p:sp>
      <p:sp>
        <p:nvSpPr>
          <p:cNvPr id="400" name="Bank…"/>
          <p:cNvSpPr txBox="1"/>
          <p:nvPr/>
        </p:nvSpPr>
        <p:spPr>
          <a:xfrm>
            <a:off x="10067235" y="1735159"/>
            <a:ext cx="2715738" cy="46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>
            <a:spAutoFit/>
          </a:bodyPr>
          <a:lstStyle/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Bank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Restaurant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Train station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Cinema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Supermarket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Hotel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</p:txBody>
      </p:sp>
      <p:sp>
        <p:nvSpPr>
          <p:cNvPr id="401" name="Agreeing…"/>
          <p:cNvSpPr txBox="1"/>
          <p:nvPr/>
        </p:nvSpPr>
        <p:spPr>
          <a:xfrm>
            <a:off x="6823609" y="1718226"/>
            <a:ext cx="2586915" cy="46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>
            <a:spAutoFit/>
          </a:bodyPr>
          <a:lstStyle/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Agreeing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Suggesting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Clarifying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Apologising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Explaining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Complaining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</p:txBody>
      </p:sp>
      <p:sp>
        <p:nvSpPr>
          <p:cNvPr id="402" name="Rounded Rectangle"/>
          <p:cNvSpPr/>
          <p:nvPr/>
        </p:nvSpPr>
        <p:spPr>
          <a:xfrm>
            <a:off x="3282372" y="1515343"/>
            <a:ext cx="3097319" cy="4808317"/>
          </a:xfrm>
          <a:prstGeom prst="roundRect">
            <a:avLst>
              <a:gd name="adj" fmla="val 15225"/>
            </a:avLst>
          </a:prstGeom>
          <a:solidFill>
            <a:srgbClr val="F5D328"/>
          </a:solidFill>
          <a:ln w="31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40593" indent="0" defTabSz="456679">
              <a:defRPr sz="1100"/>
            </a:pPr>
          </a:p>
        </p:txBody>
      </p:sp>
      <p:sp>
        <p:nvSpPr>
          <p:cNvPr id="403" name="Grammar"/>
          <p:cNvSpPr txBox="1"/>
          <p:nvPr/>
        </p:nvSpPr>
        <p:spPr>
          <a:xfrm>
            <a:off x="3891970" y="918664"/>
            <a:ext cx="1961775" cy="60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Grammar</a:t>
            </a:r>
          </a:p>
        </p:txBody>
      </p:sp>
      <p:sp>
        <p:nvSpPr>
          <p:cNvPr id="404" name="Modals…"/>
          <p:cNvSpPr txBox="1"/>
          <p:nvPr/>
        </p:nvSpPr>
        <p:spPr>
          <a:xfrm>
            <a:off x="3402846" y="1735159"/>
            <a:ext cx="2856368" cy="46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>
            <a:spAutoFit/>
          </a:bodyPr>
          <a:lstStyle/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Modals 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Past tense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Superlative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Prepositions 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Adverbs 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Tag questions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</p:txBody>
      </p:sp>
      <p:sp>
        <p:nvSpPr>
          <p:cNvPr id="405" name="Different types of target language"/>
          <p:cNvSpPr txBox="1"/>
          <p:nvPr/>
        </p:nvSpPr>
        <p:spPr>
          <a:xfrm>
            <a:off x="2292085" y="152392"/>
            <a:ext cx="8407930" cy="711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42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Speaking lesson - target language</a:t>
            </a:r>
          </a:p>
        </p:txBody>
      </p:sp>
      <p:sp>
        <p:nvSpPr>
          <p:cNvPr id="406" name="Task 1: Choose one of each. Make a list of the TL sentences and expressions: “Are you happy?” “You should take medicine.”…"/>
          <p:cNvSpPr txBox="1"/>
          <p:nvPr/>
        </p:nvSpPr>
        <p:spPr>
          <a:xfrm>
            <a:off x="249188" y="6633164"/>
            <a:ext cx="12493723" cy="2658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Task: Choose target language. Brainstorm example expressions if needed.</a:t>
            </a:r>
          </a:p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are your ideas for organizing learning and giving options based on the differentiated factors we have discussed?</a:t>
            </a:r>
          </a:p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>
              <a:lnSpc>
                <a:spcPts val="4900"/>
              </a:lnSpc>
              <a:defRPr b="1" sz="32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CONTENT - PROCESS - PRODUCT - LEARNING ENVIRONMENT</a:t>
            </a:r>
          </a:p>
        </p:txBody>
      </p:sp>
      <p:sp>
        <p:nvSpPr>
          <p:cNvPr id="407" name="Rounded Rectangle"/>
          <p:cNvSpPr/>
          <p:nvPr/>
        </p:nvSpPr>
        <p:spPr>
          <a:xfrm>
            <a:off x="-3665" y="1549209"/>
            <a:ext cx="3097319" cy="4825251"/>
          </a:xfrm>
          <a:prstGeom prst="roundRect">
            <a:avLst>
              <a:gd name="adj" fmla="val 15225"/>
            </a:avLst>
          </a:prstGeom>
          <a:solidFill>
            <a:srgbClr val="F5D328"/>
          </a:solidFill>
          <a:ln w="31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40593" indent="0" defTabSz="456679">
              <a:defRPr sz="1100"/>
            </a:pPr>
          </a:p>
        </p:txBody>
      </p:sp>
      <p:sp>
        <p:nvSpPr>
          <p:cNvPr id="408" name="Q+A"/>
          <p:cNvSpPr txBox="1"/>
          <p:nvPr/>
        </p:nvSpPr>
        <p:spPr>
          <a:xfrm>
            <a:off x="211559" y="952531"/>
            <a:ext cx="2750527" cy="60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Q+A patterns</a:t>
            </a:r>
          </a:p>
        </p:txBody>
      </p:sp>
      <p:sp>
        <p:nvSpPr>
          <p:cNvPr id="409" name="Are you……"/>
          <p:cNvSpPr txBox="1"/>
          <p:nvPr/>
        </p:nvSpPr>
        <p:spPr>
          <a:xfrm>
            <a:off x="524786" y="1769026"/>
            <a:ext cx="2040418" cy="46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>
            <a:spAutoFit/>
          </a:bodyPr>
          <a:lstStyle/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Are you…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Do you…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Can you…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Did you…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What’s…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Where…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8202" y="872873"/>
            <a:ext cx="10082560" cy="7995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59" y="117331"/>
            <a:ext cx="5303581" cy="2975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239" y="6336956"/>
            <a:ext cx="4456155" cy="3240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525252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