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2992100" cy="9740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1pPr>
    <a:lvl2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2pPr>
    <a:lvl3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3pPr>
    <a:lvl4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4pPr>
    <a:lvl5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5pPr>
    <a:lvl6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6pPr>
    <a:lvl7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7pPr>
    <a:lvl8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8pPr>
    <a:lvl9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2002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2002C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Shape 3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0"/>
            <a:ext cx="12292014" cy="5281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2014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6756400" y="2819874"/>
            <a:ext cx="5891213" cy="6576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355600" y="0"/>
            <a:ext cx="12292014" cy="2944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355600" y="3187700"/>
            <a:ext cx="12292014" cy="656431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/>
          <p:nvPr>
            <p:ph type="body" idx="1"/>
          </p:nvPr>
        </p:nvSpPr>
        <p:spPr>
          <a:xfrm>
            <a:off x="355600" y="254000"/>
            <a:ext cx="12292014" cy="923131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5600" y="3225800"/>
            <a:ext cx="12292014" cy="33004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9310202" y="8766835"/>
            <a:ext cx="3030626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360110" y="2049345"/>
            <a:ext cx="12294100" cy="32386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3439">
              <a:defRPr b="1" sz="6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360110" y="5275275"/>
            <a:ext cx="12294100" cy="12954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09285" y="8765481"/>
            <a:ext cx="3029639" cy="520701"/>
          </a:xfrm>
          <a:prstGeom prst="rect">
            <a:avLst/>
          </a:prstGeom>
        </p:spPr>
        <p:txBody>
          <a:bodyPr wrap="square" lIns="45660" tIns="45660" rIns="45660" bIns="45660" anchor="ctr"/>
          <a:lstStyle>
            <a:lvl1pPr marR="40586" indent="40639" algn="r" defTabSz="45660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57600" y="6831960"/>
            <a:ext cx="12288009" cy="1255305"/>
          </a:xfrm>
          <a:prstGeom prst="rect">
            <a:avLst/>
          </a:prstGeom>
        </p:spPr>
        <p:txBody>
          <a:bodyPr lIns="50783" tIns="50783" rIns="50783" bIns="50783"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sz="quarter" idx="1"/>
          </p:nvPr>
        </p:nvSpPr>
        <p:spPr>
          <a:xfrm>
            <a:off x="357600" y="8076155"/>
            <a:ext cx="12288009" cy="1204521"/>
          </a:xfrm>
          <a:prstGeom prst="rect">
            <a:avLst/>
          </a:prstGeom>
        </p:spPr>
        <p:txBody>
          <a:bodyPr lIns="50783" tIns="50783" rIns="50783" bIns="50783" anchor="t"/>
          <a:lstStyle>
            <a:lvl1pPr algn="ctr">
              <a:spcBef>
                <a:spcPts val="0"/>
              </a:spcBef>
              <a:defRPr sz="3600"/>
            </a:lvl1pPr>
            <a:lvl2pPr algn="ctr">
              <a:spcBef>
                <a:spcPts val="0"/>
              </a:spcBef>
              <a:defRPr sz="3600"/>
            </a:lvl2pPr>
            <a:lvl3pPr algn="ctr">
              <a:spcBef>
                <a:spcPts val="0"/>
              </a:spcBef>
              <a:defRPr sz="3600"/>
            </a:lvl3pPr>
            <a:lvl4pPr algn="ctr">
              <a:spcBef>
                <a:spcPts val="0"/>
              </a:spcBef>
              <a:defRPr sz="3600"/>
            </a:lvl4pPr>
            <a:lvl5pPr algn="ctr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355600" y="124938"/>
            <a:ext cx="12292015" cy="269493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355600" y="2650037"/>
            <a:ext cx="12292015" cy="6915740"/>
          </a:xfrm>
          <a:prstGeom prst="rect">
            <a:avLst/>
          </a:prstGeom>
        </p:spPr>
        <p:txBody>
          <a:bodyPr/>
          <a:lstStyle>
            <a:lvl2pPr indent="0"/>
            <a:lvl3pPr indent="0"/>
            <a:lvl4pPr indent="0"/>
            <a:lvl5pPr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68256" y="9282110"/>
            <a:ext cx="266701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56380" y="8898930"/>
            <a:ext cx="284450" cy="256511"/>
          </a:xfrm>
          <a:prstGeom prst="rect">
            <a:avLst/>
          </a:prstGeom>
        </p:spPr>
        <p:txBody>
          <a:bodyPr lIns="45704" tIns="45704" rIns="45704" bIns="45704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57351" y="1385294"/>
            <a:ext cx="5889534" cy="35026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4" cy="12934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56458" y="8898969"/>
            <a:ext cx="284372" cy="256433"/>
          </a:xfrm>
          <a:prstGeom prst="rect">
            <a:avLst/>
          </a:prstGeom>
        </p:spPr>
        <p:txBody>
          <a:bodyPr lIns="45665" tIns="45665" rIns="45665" bIns="45665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357600" y="1385435"/>
            <a:ext cx="5889295" cy="35024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357600" y="4876798"/>
            <a:ext cx="5889295" cy="1293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310088" y="8766666"/>
            <a:ext cx="3030503" cy="520701"/>
          </a:xfrm>
          <a:prstGeom prst="rect">
            <a:avLst/>
          </a:prstGeom>
        </p:spPr>
        <p:txBody>
          <a:bodyPr wrap="square" lIns="45666" tIns="45666" rIns="45666" bIns="45666" anchor="ctr"/>
          <a:lstStyle>
            <a:lvl1pPr marR="40638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xfrm>
            <a:off x="355904" y="6839832"/>
            <a:ext cx="12302529" cy="1256790"/>
          </a:xfrm>
          <a:prstGeom prst="rect">
            <a:avLst/>
          </a:prstGeom>
        </p:spPr>
        <p:txBody>
          <a:bodyPr anchor="b"/>
          <a:lstStyle>
            <a:lvl1pPr defTabSz="457719"/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9" cy="1205947"/>
          </a:xfrm>
          <a:prstGeom prst="rect">
            <a:avLst/>
          </a:prstGeom>
        </p:spPr>
        <p:txBody>
          <a:bodyPr anchor="t"/>
          <a:lstStyle>
            <a:lvl1pPr marL="343250" indent="-343250" algn="ctr" defTabSz="457719">
              <a:spcBef>
                <a:spcPts val="0"/>
              </a:spcBef>
            </a:lvl1pPr>
            <a:lvl2pPr marL="343250" indent="0" algn="ctr" defTabSz="457719">
              <a:spcBef>
                <a:spcPts val="0"/>
              </a:spcBef>
            </a:lvl2pPr>
            <a:lvl3pPr marL="343250" indent="0" algn="ctr" defTabSz="457719">
              <a:spcBef>
                <a:spcPts val="0"/>
              </a:spcBef>
            </a:lvl3pPr>
            <a:lvl4pPr marL="343250" indent="0" algn="ctr" defTabSz="457719">
              <a:spcBef>
                <a:spcPts val="0"/>
              </a:spcBef>
            </a:lvl4pPr>
            <a:lvl5pPr marL="343250" indent="0" algn="ctr" defTabSz="457719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6373817" y="9291439"/>
            <a:ext cx="266701" cy="279401"/>
          </a:xfrm>
          <a:prstGeom prst="rect">
            <a:avLst/>
          </a:prstGeom>
        </p:spPr>
        <p:txBody>
          <a:bodyPr/>
          <a:lstStyle>
            <a:lvl1pPr defTabSz="58486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357600" y="1385435"/>
            <a:ext cx="5889295" cy="3502474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357600" y="4876797"/>
            <a:ext cx="5889295" cy="1293393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2056147" y="8898763"/>
            <a:ext cx="284446" cy="256507"/>
          </a:xfrm>
          <a:prstGeom prst="rect">
            <a:avLst/>
          </a:prstGeom>
        </p:spPr>
        <p:txBody>
          <a:bodyPr lIns="45703" tIns="45703" rIns="45703" bIns="45703" anchor="ctr"/>
          <a:lstStyle>
            <a:lvl1pPr marR="40638" indent="40638" algn="r" defTabSz="45719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 Level One…"/>
          <p:cNvSpPr txBox="1"/>
          <p:nvPr>
            <p:ph type="body" sz="quarter" idx="1"/>
          </p:nvPr>
        </p:nvSpPr>
        <p:spPr>
          <a:xfrm>
            <a:off x="5930521" y="2464713"/>
            <a:ext cx="1126363" cy="710797"/>
          </a:xfrm>
          <a:prstGeom prst="rect">
            <a:avLst/>
          </a:prstGeom>
        </p:spPr>
        <p:txBody>
          <a:bodyPr lIns="50771" tIns="50771" rIns="50771" bIns="50771"/>
          <a:lstStyle>
            <a:lvl1pPr marL="0" indent="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Text"/>
          <p:cNvSpPr txBox="1"/>
          <p:nvPr>
            <p:ph type="body" sz="quarter" idx="21"/>
          </p:nvPr>
        </p:nvSpPr>
        <p:spPr>
          <a:xfrm>
            <a:off x="5665435" y="929112"/>
            <a:ext cx="1656534" cy="1040808"/>
          </a:xfrm>
          <a:prstGeom prst="rect">
            <a:avLst/>
          </a:prstGeom>
        </p:spPr>
        <p:txBody>
          <a:bodyPr lIns="50771" tIns="50771" rIns="50771" bIns="50771"/>
          <a:lstStyle/>
          <a:p>
            <a:pPr marL="0" indent="0" algn="ctr" defTabSz="584200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6361936" y="9266981"/>
            <a:ext cx="266643" cy="279343"/>
          </a:xfrm>
          <a:prstGeom prst="rect">
            <a:avLst/>
          </a:prstGeom>
        </p:spPr>
        <p:txBody>
          <a:bodyPr lIns="50771" tIns="50771" rIns="50771" bIns="50771"/>
          <a:lstStyle>
            <a:lvl1pPr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dy Level One…"/>
          <p:cNvSpPr txBox="1"/>
          <p:nvPr>
            <p:ph type="body" sz="quarter" idx="1"/>
          </p:nvPr>
        </p:nvSpPr>
        <p:spPr>
          <a:xfrm>
            <a:off x="5930360" y="2464027"/>
            <a:ext cx="1126683" cy="710999"/>
          </a:xfrm>
          <a:prstGeom prst="rect">
            <a:avLst/>
          </a:prstGeom>
        </p:spPr>
        <p:txBody>
          <a:bodyPr lIns="50785" tIns="50785" rIns="50785" bIns="50785"/>
          <a:lstStyle>
            <a:lvl1pPr marL="0" indent="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"/>
          <p:cNvSpPr txBox="1"/>
          <p:nvPr>
            <p:ph type="body" sz="quarter" idx="21"/>
          </p:nvPr>
        </p:nvSpPr>
        <p:spPr>
          <a:xfrm>
            <a:off x="5665199" y="927988"/>
            <a:ext cx="1657006" cy="1041105"/>
          </a:xfrm>
          <a:prstGeom prst="rect">
            <a:avLst/>
          </a:prstGeom>
        </p:spPr>
        <p:txBody>
          <a:bodyPr lIns="50785" tIns="50785" rIns="50785" bIns="50785"/>
          <a:lstStyle/>
          <a:p>
            <a:pPr marL="0" indent="0" algn="ctr" defTabSz="584200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49221" y="9268235"/>
            <a:ext cx="292072" cy="304772"/>
          </a:xfrm>
          <a:prstGeom prst="rect">
            <a:avLst/>
          </a:prstGeom>
        </p:spPr>
        <p:txBody>
          <a:bodyPr lIns="50785" tIns="50785" rIns="50785" bIns="50785"/>
          <a:lstStyle>
            <a:lvl1pPr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/>
          <p:nvPr>
            <p:ph type="body" sz="quarter" idx="1"/>
          </p:nvPr>
        </p:nvSpPr>
        <p:spPr>
          <a:xfrm>
            <a:off x="5925292" y="2460127"/>
            <a:ext cx="1125722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"/>
          <p:cNvSpPr txBox="1"/>
          <p:nvPr>
            <p:ph type="body" sz="quarter" idx="21"/>
          </p:nvPr>
        </p:nvSpPr>
        <p:spPr>
          <a:xfrm>
            <a:off x="5660359" y="925213"/>
            <a:ext cx="1655590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6343658" y="9258927"/>
            <a:ext cx="292101" cy="304801"/>
          </a:xfrm>
          <a:prstGeom prst="rect">
            <a:avLst/>
          </a:prstGeom>
        </p:spPr>
        <p:txBody>
          <a:bodyPr/>
          <a:lstStyle>
            <a:lvl1pPr defTabSz="583534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5925456" y="2460713"/>
            <a:ext cx="1125401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"/>
          <p:cNvSpPr txBox="1"/>
          <p:nvPr>
            <p:ph type="body" sz="quarter" idx="21"/>
          </p:nvPr>
        </p:nvSpPr>
        <p:spPr>
          <a:xfrm>
            <a:off x="5660597" y="926191"/>
            <a:ext cx="1655118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6356360" y="9257676"/>
            <a:ext cx="266701" cy="279401"/>
          </a:xfrm>
          <a:prstGeom prst="rect">
            <a:avLst/>
          </a:prstGeom>
        </p:spPr>
        <p:txBody>
          <a:bodyPr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"/>
          <p:cNvSpPr txBox="1"/>
          <p:nvPr>
            <p:ph type="body" sz="quarter" idx="21"/>
          </p:nvPr>
        </p:nvSpPr>
        <p:spPr>
          <a:xfrm>
            <a:off x="6035687" y="3037234"/>
            <a:ext cx="908881" cy="5842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1" name="Text"/>
          <p:cNvSpPr txBox="1"/>
          <p:nvPr>
            <p:ph type="body" sz="quarter" idx="22"/>
          </p:nvPr>
        </p:nvSpPr>
        <p:spPr>
          <a:xfrm>
            <a:off x="5770407" y="1851081"/>
            <a:ext cx="1439441" cy="9017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76981" y="8161941"/>
            <a:ext cx="228626" cy="2413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 sz="11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"/>
          <p:cNvSpPr txBox="1"/>
          <p:nvPr>
            <p:ph type="body" sz="quarter" idx="21"/>
          </p:nvPr>
        </p:nvSpPr>
        <p:spPr>
          <a:xfrm>
            <a:off x="6011569" y="3024094"/>
            <a:ext cx="957114" cy="6096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0" name="Text"/>
          <p:cNvSpPr txBox="1"/>
          <p:nvPr>
            <p:ph type="body" sz="quarter" idx="22"/>
          </p:nvPr>
        </p:nvSpPr>
        <p:spPr>
          <a:xfrm>
            <a:off x="5746289" y="1837649"/>
            <a:ext cx="1487674" cy="9271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6370629" y="8162881"/>
            <a:ext cx="241326" cy="2540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6369116" y="9271356"/>
            <a:ext cx="253868" cy="266569"/>
          </a:xfrm>
          <a:prstGeom prst="rect">
            <a:avLst/>
          </a:prstGeom>
        </p:spPr>
        <p:txBody>
          <a:bodyPr lIns="50733" tIns="50733" rIns="50733" bIns="50733"/>
          <a:lstStyle>
            <a:lvl1pPr defTabSz="58343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xfrm>
            <a:off x="357047" y="6824814"/>
            <a:ext cx="12278006" cy="1254283"/>
          </a:xfrm>
          <a:prstGeom prst="rect">
            <a:avLst/>
          </a:prstGeom>
        </p:spPr>
        <p:txBody>
          <a:bodyPr lIns="50742" tIns="50742" rIns="50742" bIns="50742" anchor="b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sz="quarter" idx="1"/>
          </p:nvPr>
        </p:nvSpPr>
        <p:spPr>
          <a:xfrm>
            <a:off x="357047" y="8067995"/>
            <a:ext cx="12278006" cy="1203541"/>
          </a:xfrm>
          <a:prstGeom prst="rect">
            <a:avLst/>
          </a:prstGeom>
        </p:spPr>
        <p:txBody>
          <a:bodyPr lIns="50742" tIns="50742" rIns="50742" bIns="50742" anchor="t">
            <a:noAutofit/>
          </a:bodyPr>
          <a:lstStyle>
            <a:lvl1pPr marL="342469" indent="-34246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xfrm>
            <a:off x="357654" y="6839271"/>
            <a:ext cx="12299021" cy="1256431"/>
          </a:xfrm>
          <a:prstGeom prst="rect">
            <a:avLst/>
          </a:prstGeom>
        </p:spPr>
        <p:txBody>
          <a:bodyPr lIns="0" tIns="0" rIns="0" bIns="0" anchor="b"/>
          <a:lstStyle>
            <a:lvl1pPr defTabSz="457720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357654" y="8084581"/>
            <a:ext cx="12299021" cy="1205602"/>
          </a:xfrm>
          <a:prstGeom prst="rect">
            <a:avLst/>
          </a:prstGeom>
        </p:spPr>
        <p:txBody>
          <a:bodyPr lIns="0" tIns="0" rIns="0" bIns="0" anchor="t"/>
          <a:lstStyle>
            <a:lvl1pPr marL="343250" indent="-343250" algn="ctr" defTabSz="457720">
              <a:spcBef>
                <a:spcPts val="0"/>
              </a:spcBef>
              <a:defRPr sz="3600"/>
            </a:lvl1pPr>
            <a:lvl2pPr marL="343250" indent="0" algn="ctr" defTabSz="457720">
              <a:spcBef>
                <a:spcPts val="0"/>
              </a:spcBef>
              <a:defRPr sz="3600"/>
            </a:lvl2pPr>
            <a:lvl3pPr marL="343250" indent="0" algn="ctr" defTabSz="457720">
              <a:spcBef>
                <a:spcPts val="0"/>
              </a:spcBef>
              <a:defRPr sz="3600"/>
            </a:lvl3pPr>
            <a:lvl4pPr marL="343250" indent="0" algn="ctr" defTabSz="457720">
              <a:spcBef>
                <a:spcPts val="0"/>
              </a:spcBef>
              <a:defRPr sz="3600"/>
            </a:lvl4pPr>
            <a:lvl5pPr marL="343250" indent="0" algn="ctr" defTabSz="457720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12066930" y="8908040"/>
            <a:ext cx="284452" cy="256513"/>
          </a:xfrm>
          <a:prstGeom prst="rect">
            <a:avLst/>
          </a:prstGeom>
        </p:spPr>
        <p:txBody>
          <a:bodyPr lIns="45705" tIns="45705" rIns="45705" bIns="45705" anchor="ctr"/>
          <a:lstStyle>
            <a:lvl1pPr marR="40685" indent="40639" algn="r" defTabSz="45772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xfrm>
            <a:off x="358797" y="6824256"/>
            <a:ext cx="12274506" cy="1253926"/>
          </a:xfrm>
          <a:prstGeom prst="rect">
            <a:avLst/>
          </a:prstGeom>
        </p:spPr>
        <p:txBody>
          <a:bodyPr lIns="50727" tIns="50727" rIns="50727" bIns="50727" anchor="b"/>
          <a:lstStyle>
            <a:lvl1pPr defTabSz="45667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sz="quarter" idx="1"/>
          </p:nvPr>
        </p:nvSpPr>
        <p:spPr>
          <a:xfrm>
            <a:off x="358797" y="8067082"/>
            <a:ext cx="12274506" cy="1203199"/>
          </a:xfrm>
          <a:prstGeom prst="rect">
            <a:avLst/>
          </a:prstGeom>
        </p:spPr>
        <p:txBody>
          <a:bodyPr lIns="50727" tIns="50727" rIns="50727" bIns="50727" anchor="t"/>
          <a:lstStyle>
            <a:lvl1pPr marL="342468" indent="-342468" algn="ctr" defTabSz="456679">
              <a:spcBef>
                <a:spcPts val="0"/>
              </a:spcBef>
              <a:defRPr sz="3400"/>
            </a:lvl1pPr>
            <a:lvl2pPr marL="342468" indent="114169" algn="ctr" defTabSz="456679">
              <a:spcBef>
                <a:spcPts val="0"/>
              </a:spcBef>
              <a:defRPr sz="3400"/>
            </a:lvl2pPr>
            <a:lvl3pPr marL="342468" indent="570848" algn="ctr" defTabSz="456679">
              <a:spcBef>
                <a:spcPts val="0"/>
              </a:spcBef>
              <a:defRPr sz="3400"/>
            </a:lvl3pPr>
            <a:lvl4pPr marL="342468" indent="1027527" algn="ctr" defTabSz="456679">
              <a:spcBef>
                <a:spcPts val="0"/>
              </a:spcBef>
              <a:defRPr sz="3400"/>
            </a:lvl4pPr>
            <a:lvl5pPr marL="342468" indent="1484207" algn="ctr" defTabSz="45667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xfrm>
            <a:off x="6375472" y="9270279"/>
            <a:ext cx="241156" cy="241156"/>
          </a:xfrm>
          <a:prstGeom prst="rect">
            <a:avLst/>
          </a:prstGeom>
        </p:spPr>
        <p:txBody>
          <a:bodyPr lIns="50727" tIns="50727" rIns="50727" bIns="50727"/>
          <a:lstStyle>
            <a:lvl1pPr defTabSz="58353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/>
          <p:nvPr>
            <p:ph type="title"/>
          </p:nvPr>
        </p:nvSpPr>
        <p:spPr>
          <a:xfrm>
            <a:off x="357653" y="2777"/>
            <a:ext cx="12299023" cy="5284627"/>
          </a:xfrm>
          <a:prstGeom prst="rect">
            <a:avLst/>
          </a:prstGeom>
        </p:spPr>
        <p:txBody>
          <a:bodyPr lIns="50784" tIns="50784" rIns="50784" bIns="50784" anchor="b"/>
          <a:lstStyle>
            <a:lvl1pPr defTabSz="45771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53" name="Body Level One…"/>
          <p:cNvSpPr txBox="1"/>
          <p:nvPr>
            <p:ph type="body" sz="quarter" idx="1"/>
          </p:nvPr>
        </p:nvSpPr>
        <p:spPr>
          <a:xfrm>
            <a:off x="357653" y="5276281"/>
            <a:ext cx="12299023" cy="1294553"/>
          </a:xfrm>
          <a:prstGeom prst="rect">
            <a:avLst/>
          </a:prstGeom>
        </p:spPr>
        <p:txBody>
          <a:bodyPr lIns="50784" tIns="50784" rIns="50784" bIns="50784" anchor="t"/>
          <a:lstStyle>
            <a:lvl1pPr marL="343250" indent="-343250" algn="ctr" defTabSz="457719">
              <a:spcBef>
                <a:spcPts val="0"/>
              </a:spcBef>
              <a:defRPr sz="3600"/>
            </a:lvl1pPr>
            <a:lvl2pPr marL="343250" indent="0" algn="ctr" defTabSz="457719">
              <a:spcBef>
                <a:spcPts val="0"/>
              </a:spcBef>
              <a:defRPr sz="3600"/>
            </a:lvl2pPr>
            <a:lvl3pPr marL="343250" indent="0" algn="ctr" defTabSz="457719">
              <a:spcBef>
                <a:spcPts val="0"/>
              </a:spcBef>
              <a:defRPr sz="3600"/>
            </a:lvl3pPr>
            <a:lvl4pPr marL="343250" indent="0" algn="ctr" defTabSz="457719">
              <a:spcBef>
                <a:spcPts val="0"/>
              </a:spcBef>
              <a:defRPr sz="3600"/>
            </a:lvl4pPr>
            <a:lvl5pPr marL="343250" indent="0" algn="ctr" defTabSz="457719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6380179" y="9290178"/>
            <a:ext cx="253971" cy="266671"/>
          </a:xfrm>
          <a:prstGeom prst="rect">
            <a:avLst/>
          </a:prstGeom>
        </p:spPr>
        <p:txBody>
          <a:bodyPr lIns="50784" tIns="50784" rIns="50784" bIns="50784"/>
          <a:lstStyle>
            <a:lvl1pPr defTabSz="58486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/>
          <p:nvPr>
            <p:ph type="title"/>
          </p:nvPr>
        </p:nvSpPr>
        <p:spPr>
          <a:xfrm>
            <a:off x="357047" y="124796"/>
            <a:ext cx="12278006" cy="2691865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62" name="Body Level One…"/>
          <p:cNvSpPr txBox="1"/>
          <p:nvPr>
            <p:ph type="body" idx="1"/>
          </p:nvPr>
        </p:nvSpPr>
        <p:spPr>
          <a:xfrm>
            <a:off x="357047" y="2647017"/>
            <a:ext cx="12278006" cy="6907858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marL="342469" indent="-34246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itle Text"/>
          <p:cNvSpPr txBox="1"/>
          <p:nvPr>
            <p:ph type="title"/>
          </p:nvPr>
        </p:nvSpPr>
        <p:spPr>
          <a:xfrm>
            <a:off x="359004" y="2042844"/>
            <a:ext cx="12274092" cy="3233362"/>
          </a:xfrm>
          <a:prstGeom prst="rect">
            <a:avLst/>
          </a:prstGeom>
        </p:spPr>
        <p:txBody>
          <a:bodyPr lIns="50785" tIns="50785" rIns="50785" bIns="50785" anchor="b">
            <a:noAutofit/>
          </a:bodyPr>
          <a:lstStyle>
            <a:lvl1pPr defTabSz="583439">
              <a:defRPr b="1" sz="66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1" name="Body Level One…"/>
          <p:cNvSpPr txBox="1"/>
          <p:nvPr>
            <p:ph type="body" sz="quarter" idx="1"/>
          </p:nvPr>
        </p:nvSpPr>
        <p:spPr>
          <a:xfrm>
            <a:off x="359004" y="5263525"/>
            <a:ext cx="12274092" cy="1293345"/>
          </a:xfrm>
          <a:prstGeom prst="rect">
            <a:avLst/>
          </a:prstGeom>
        </p:spPr>
        <p:txBody>
          <a:bodyPr lIns="50785" tIns="50785" rIns="50785" bIns="50785" anchor="t">
            <a:noAutofit/>
          </a:bodyPr>
          <a:lstStyle>
            <a:lvl1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xfrm>
            <a:off x="6356374" y="9257676"/>
            <a:ext cx="266672" cy="279372"/>
          </a:xfrm>
          <a:prstGeom prst="rect">
            <a:avLst/>
          </a:prstGeom>
        </p:spPr>
        <p:txBody>
          <a:bodyPr lIns="50785" tIns="50785" rIns="50785" bIns="50785"/>
          <a:lstStyle>
            <a:lvl1pPr defTabSz="583439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/>
          <p:nvPr>
            <p:ph type="sldNum" sz="quarter" idx="2"/>
          </p:nvPr>
        </p:nvSpPr>
        <p:spPr>
          <a:xfrm>
            <a:off x="9310086" y="8768021"/>
            <a:ext cx="3030503" cy="520701"/>
          </a:xfrm>
          <a:prstGeom prst="rect">
            <a:avLst/>
          </a:prstGeom>
        </p:spPr>
        <p:txBody>
          <a:bodyPr wrap="square" lIns="45667" tIns="45667" rIns="45667" bIns="45667" anchor="ctr"/>
          <a:lstStyle>
            <a:lvl1pPr algn="r" defTabSz="583534">
              <a:defRPr sz="1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Text"/>
          <p:cNvSpPr txBox="1"/>
          <p:nvPr>
            <p:ph type="title"/>
          </p:nvPr>
        </p:nvSpPr>
        <p:spPr>
          <a:xfrm>
            <a:off x="361047" y="6823540"/>
            <a:ext cx="12270007" cy="1253467"/>
          </a:xfrm>
          <a:prstGeom prst="rect">
            <a:avLst/>
          </a:prstGeom>
        </p:spPr>
        <p:txBody>
          <a:bodyPr lIns="50725" tIns="50725" rIns="50725" bIns="50725" anchor="b"/>
          <a:lstStyle>
            <a:lvl1pPr defTabSz="456679"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387" name="Body Level One…"/>
          <p:cNvSpPr txBox="1"/>
          <p:nvPr>
            <p:ph type="body" sz="quarter" idx="1"/>
          </p:nvPr>
        </p:nvSpPr>
        <p:spPr>
          <a:xfrm>
            <a:off x="361047" y="8065911"/>
            <a:ext cx="12270007" cy="1202758"/>
          </a:xfrm>
          <a:prstGeom prst="rect">
            <a:avLst/>
          </a:prstGeom>
        </p:spPr>
        <p:txBody>
          <a:bodyPr lIns="50725" tIns="50725" rIns="50725" bIns="50725" anchor="t"/>
          <a:lstStyle>
            <a:lvl1pPr marL="342468" indent="-342468" algn="ctr" defTabSz="456679">
              <a:spcBef>
                <a:spcPts val="0"/>
              </a:spcBef>
              <a:defRPr sz="3000"/>
            </a:lvl1pPr>
            <a:lvl2pPr marL="342468" indent="114169" algn="ctr" defTabSz="456679">
              <a:spcBef>
                <a:spcPts val="0"/>
              </a:spcBef>
              <a:defRPr sz="3000"/>
            </a:lvl2pPr>
            <a:lvl3pPr marL="342468" indent="570848" algn="ctr" defTabSz="456679">
              <a:spcBef>
                <a:spcPts val="0"/>
              </a:spcBef>
              <a:defRPr sz="3000"/>
            </a:lvl3pPr>
            <a:lvl4pPr marL="342468" indent="1027527" algn="ctr" defTabSz="456679">
              <a:spcBef>
                <a:spcPts val="0"/>
              </a:spcBef>
              <a:defRPr sz="3000"/>
            </a:lvl4pPr>
            <a:lvl5pPr marL="342468" indent="1484207" algn="ctr" defTabSz="456679">
              <a:spcBef>
                <a:spcPts val="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8" name="Slide Number"/>
          <p:cNvSpPr txBox="1"/>
          <p:nvPr>
            <p:ph type="sldNum" sz="quarter" idx="2"/>
          </p:nvPr>
        </p:nvSpPr>
        <p:spPr>
          <a:xfrm>
            <a:off x="6388173" y="9268667"/>
            <a:ext cx="215752" cy="215752"/>
          </a:xfrm>
          <a:prstGeom prst="rect">
            <a:avLst/>
          </a:prstGeom>
        </p:spPr>
        <p:txBody>
          <a:bodyPr lIns="50725" tIns="50725" rIns="50725" bIns="50725"/>
          <a:lstStyle>
            <a:lvl1pPr defTabSz="583534">
              <a:defRPr sz="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/>
            <a:lvl2pPr marL="342900" indent="114300"/>
            <a:lvl3pPr marL="342900" indent="571500"/>
            <a:lvl4pPr marL="342900" indent="1028700"/>
            <a:lvl5pPr marL="342900" indent="1485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ctr">
              <a:spcBef>
                <a:spcPts val="0"/>
              </a:spcBef>
            </a:lvl1pPr>
            <a:lvl2pPr marL="342900" indent="114300" algn="ctr">
              <a:spcBef>
                <a:spcPts val="0"/>
              </a:spcBef>
            </a:lvl2pPr>
            <a:lvl3pPr marL="342900" indent="571500" algn="ctr">
              <a:spcBef>
                <a:spcPts val="0"/>
              </a:spcBef>
            </a:lvl3pPr>
            <a:lvl4pPr marL="342900" indent="1028700" algn="ctr">
              <a:spcBef>
                <a:spcPts val="0"/>
              </a:spcBef>
            </a:lvl4pPr>
            <a:lvl5pPr marL="342900" indent="148590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124938"/>
            <a:ext cx="12292014" cy="26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650037"/>
            <a:ext cx="12292014" cy="691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8256" y="9282111"/>
            <a:ext cx="266701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342860" marR="0" indent="1142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342860" marR="0" indent="5714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342860" marR="0" indent="10286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342860" marR="0" indent="148590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edwardtesol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9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youtu.be/5V1g1cp5PVk?t=1m42s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s://www.youtube.com/watch?v=-nkwUtPc_lQ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5MvQoDGvG10" TargetMode="External"/><Relationship Id="rId3" Type="http://schemas.openxmlformats.org/officeDocument/2006/relationships/video" Target="https://www.youtube.com/embed/5MvQoDGvG10?feature=oembed" TargetMode="External"/><Relationship Id="rId4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tif"/><Relationship Id="rId3" Type="http://schemas.openxmlformats.org/officeDocument/2006/relationships/hyperlink" Target="https://class123.ac/" TargetMode="External"/><Relationship Id="rId4" Type="http://schemas.openxmlformats.org/officeDocument/2006/relationships/hyperlink" Target="https://www.youtube.com/watch?v=G5b2_1G3LdE" TargetMode="External"/><Relationship Id="rId5" Type="http://schemas.openxmlformats.org/officeDocument/2006/relationships/image" Target="../media/image12.tif"/><Relationship Id="rId6" Type="http://schemas.openxmlformats.org/officeDocument/2006/relationships/image" Target="../media/image13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youtu.be/on2tqv3qu5s" TargetMode="External"/><Relationship Id="rId3" Type="http://schemas.openxmlformats.org/officeDocument/2006/relationships/video" Target="https://www.youtube.com/embed/on2tqv3qu5s?feature=oembed" TargetMode="External"/><Relationship Id="rId4" Type="http://schemas.openxmlformats.org/officeDocument/2006/relationships/image" Target="../media/image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Relationship Id="rId4" Type="http://schemas.openxmlformats.org/officeDocument/2006/relationships/image" Target="../media/image18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9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Relationship Id="rId4" Type="http://schemas.openxmlformats.org/officeDocument/2006/relationships/image" Target="../media/image22.tif"/><Relationship Id="rId5" Type="http://schemas.openxmlformats.org/officeDocument/2006/relationships/image" Target="../media/image23.tif"/><Relationship Id="rId6" Type="http://schemas.openxmlformats.org/officeDocument/2006/relationships/image" Target="../media/image24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hyperlink" Target="https://www.youtube.com/watch?v=bkMQXFOqyQA" TargetMode="External"/><Relationship Id="rId3" Type="http://schemas.openxmlformats.org/officeDocument/2006/relationships/image" Target="../media/image1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Kg38A1ggYiE" TargetMode="External"/><Relationship Id="rId3" Type="http://schemas.openxmlformats.org/officeDocument/2006/relationships/video" Target="https://www.youtube.com/embed/Kg38A1ggYiE?feature=oembed" TargetMode="External"/><Relationship Id="rId4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4.png"/><Relationship Id="rId3" Type="http://schemas.openxmlformats.org/officeDocument/2006/relationships/hyperlink" Target="http://www.readingrockets.org" TargetMode="External"/><Relationship Id="rId4" Type="http://schemas.openxmlformats.org/officeDocument/2006/relationships/hyperlink" Target="https://www.readingrockets.org/strategies" TargetMode="Externa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www.youtube.com/watch?v=W8e6Ld4sQks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youtu.be/W8e6Ld4sQks?t=72" TargetMode="Externa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youtu.be/W8e6Ld4sQks?t=72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5.tif"/><Relationship Id="rId3" Type="http://schemas.openxmlformats.org/officeDocument/2006/relationships/image" Target="../media/image1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6.tif"/><Relationship Id="rId3" Type="http://schemas.openxmlformats.org/officeDocument/2006/relationships/image" Target="../media/image27.tif"/><Relationship Id="rId4" Type="http://schemas.openxmlformats.org/officeDocument/2006/relationships/image" Target="../media/image28.t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9.t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"/>
          <p:cNvSpPr/>
          <p:nvPr/>
        </p:nvSpPr>
        <p:spPr>
          <a:xfrm>
            <a:off x="-382630" y="-164548"/>
            <a:ext cx="13768473" cy="26434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98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7000"/>
            <a:ext cx="2275111" cy="22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Listening &amp; Speaking…"/>
          <p:cNvSpPr txBox="1"/>
          <p:nvPr/>
        </p:nvSpPr>
        <p:spPr>
          <a:xfrm>
            <a:off x="2355635" y="578755"/>
            <a:ext cx="597179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Young Learners</a:t>
            </a:r>
          </a:p>
        </p:txBody>
      </p:sp>
      <p:sp>
        <p:nvSpPr>
          <p:cNvPr id="400" name="Email: edpovey@hotmail.co.uk…"/>
          <p:cNvSpPr txBox="1"/>
          <p:nvPr/>
        </p:nvSpPr>
        <p:spPr>
          <a:xfrm>
            <a:off x="576189" y="8027672"/>
            <a:ext cx="9530683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Email: </a:t>
            </a:r>
            <a:r>
              <a:rPr>
                <a:uFill>
                  <a:solidFill>
                    <a:srgbClr val="000000"/>
                  </a:solidFill>
                </a:uFill>
              </a:rPr>
              <a:t>edpovey@hotmail.co.uk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edwardtesol.com</a:t>
            </a:r>
          </a:p>
        </p:txBody>
      </p:sp>
      <p:sp>
        <p:nvSpPr>
          <p:cNvPr id="401" name="Circle"/>
          <p:cNvSpPr/>
          <p:nvPr/>
        </p:nvSpPr>
        <p:spPr>
          <a:xfrm>
            <a:off x="11821583" y="8621183"/>
            <a:ext cx="912715" cy="912714"/>
          </a:xfrm>
          <a:prstGeom prst="ellipse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2002C"/>
                </a:solidFill>
              </a:defRPr>
            </a:pPr>
          </a:p>
        </p:txBody>
      </p:sp>
      <p:sp>
        <p:nvSpPr>
          <p:cNvPr id="402" name="Review…"/>
          <p:cNvSpPr txBox="1"/>
          <p:nvPr/>
        </p:nvSpPr>
        <p:spPr>
          <a:xfrm>
            <a:off x="507286" y="3723369"/>
            <a:ext cx="13777997" cy="34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Bloom’s Taxonomy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Gradual release of responsibility (GRR) model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TPR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About next week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5705" y="2976804"/>
            <a:ext cx="7051489" cy="6051022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604"/>
          <p:cNvSpPr txBox="1"/>
          <p:nvPr/>
        </p:nvSpPr>
        <p:spPr>
          <a:xfrm>
            <a:off x="413951" y="1995865"/>
            <a:ext cx="7412294" cy="656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5" tIns="50785" rIns="50785" bIns="50785">
            <a:spAutoFit/>
          </a:bodyPr>
          <a:lstStyle/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level of Bloom’s Taxonomy is each of these tasks? Discuss with your partner.</a:t>
            </a:r>
          </a:p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Compare the sports player in the text with your favorite sports player.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Tell me the year of Yi Sun Shin’s battle that you read in the text.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does this word mean?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Can you write a new sentence using this word.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Do you agree with this opinion?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 new story with the same characters.</a:t>
            </a:r>
          </a:p>
        </p:txBody>
      </p:sp>
      <p:sp>
        <p:nvSpPr>
          <p:cNvPr id="432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1. Input…"/>
          <p:cNvSpPr txBox="1"/>
          <p:nvPr/>
        </p:nvSpPr>
        <p:spPr>
          <a:xfrm>
            <a:off x="366811" y="2581522"/>
            <a:ext cx="4993596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 menu</a:t>
            </a:r>
            <a:endParaRPr b="1"/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prices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sections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food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ingredients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drinks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Flashcard game</a:t>
            </a:r>
          </a:p>
        </p:txBody>
      </p:sp>
      <p:sp>
        <p:nvSpPr>
          <p:cNvPr id="435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436" name="2. Process…"/>
          <p:cNvSpPr txBox="1"/>
          <p:nvPr/>
        </p:nvSpPr>
        <p:spPr>
          <a:xfrm>
            <a:off x="5483100" y="2581522"/>
            <a:ext cx="3533365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are the main sections of the menu?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Where are the main meals?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meals are expensive?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Categorize worksheet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7" name="3. Action…"/>
          <p:cNvSpPr txBox="1"/>
          <p:nvPr/>
        </p:nvSpPr>
        <p:spPr>
          <a:xfrm>
            <a:off x="9139159" y="2581522"/>
            <a:ext cx="3533365" cy="7378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an order form with the foods you want to order.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foods on the menu are a good deal?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You only have $10!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Recommend food for your friends.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8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4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395" y="2591705"/>
            <a:ext cx="3717304" cy="4459338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6434" y="7047764"/>
            <a:ext cx="2128416" cy="300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5370" y="5957680"/>
            <a:ext cx="3128824" cy="404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63684" y="6959996"/>
            <a:ext cx="3484315" cy="492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1. Input…"/>
          <p:cNvSpPr txBox="1"/>
          <p:nvPr/>
        </p:nvSpPr>
        <p:spPr>
          <a:xfrm>
            <a:off x="366811" y="2581522"/>
            <a:ext cx="4993596" cy="47369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 sz="4300">
                <a:solidFill>
                  <a:schemeClr val="accent5"/>
                </a:solidFill>
              </a:rPr>
              <a:t>’s</a:t>
            </a:r>
            <a:r>
              <a:rPr b="1" sz="4300"/>
              <a:t> </a:t>
            </a:r>
            <a:endParaRPr b="1" sz="4300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Apostrophe (possession)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“This is Mike’s book.”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Listen and point.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Read a short story and circle the apostrophes.</a:t>
            </a:r>
          </a:p>
        </p:txBody>
      </p:sp>
      <p:sp>
        <p:nvSpPr>
          <p:cNvPr id="446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447" name="2. Process…"/>
          <p:cNvSpPr txBox="1"/>
          <p:nvPr/>
        </p:nvSpPr>
        <p:spPr>
          <a:xfrm>
            <a:off x="5483100" y="2581522"/>
            <a:ext cx="3533365" cy="5727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3 sentences about your friend’s things.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Edward’s book.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-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Find the differences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Peter’s pen.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She’s happy.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Mike’s in the bedroom.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These are Jane’s books.</a:t>
            </a:r>
          </a:p>
        </p:txBody>
      </p:sp>
      <p:sp>
        <p:nvSpPr>
          <p:cNvPr id="448" name="3. Action…"/>
          <p:cNvSpPr txBox="1"/>
          <p:nvPr/>
        </p:nvSpPr>
        <p:spPr>
          <a:xfrm>
            <a:off x="9139159" y="2581522"/>
            <a:ext cx="3533365" cy="44067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a story about Mike’s room.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49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9536" y="4032250"/>
            <a:ext cx="3312610" cy="254386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ASK…"/>
          <p:cNvSpPr txBox="1"/>
          <p:nvPr/>
        </p:nvSpPr>
        <p:spPr>
          <a:xfrm>
            <a:off x="430509" y="880599"/>
            <a:ext cx="11724682" cy="689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TASK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Choose a topic for your lesson. The topic could be: 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vocabulary set (example: colours - red, blue, yellow…)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grammar point (example: “to be” verb, comparative…)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story (example: Goldilocks, Cinderella…)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an expression (example: “I want to be a pilot / doctor / vet”…)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Brainstorm how you would structure a lesson using Bloom’s Taxonomy.</a:t>
            </a: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Think about the </a:t>
            </a:r>
            <a:r>
              <a:rPr b="0" u="sng"/>
              <a:t>3 stages</a:t>
            </a:r>
            <a:r>
              <a:rPr b="0"/>
              <a:t> and an </a:t>
            </a:r>
            <a:r>
              <a:rPr b="0" u="sng"/>
              <a:t>activity</a:t>
            </a:r>
            <a:r>
              <a:rPr b="0"/>
              <a:t> for each stage:</a:t>
            </a:r>
            <a:endParaRPr b="0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Remember, Comprehend   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Apply, Analyze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Evaluate, Create</a:t>
            </a:r>
          </a:p>
        </p:txBody>
      </p:sp>
      <p:sp>
        <p:nvSpPr>
          <p:cNvPr id="454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45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3091" y="5232708"/>
            <a:ext cx="5468450" cy="469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creenshot 2023-03-27 at 7.07.14 PM.png" descr="Screenshot 2023-03-27 at 7.07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1669" y="2977107"/>
            <a:ext cx="5791201" cy="35941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= Doing the task"/>
          <p:cNvSpPr txBox="1"/>
          <p:nvPr/>
        </p:nvSpPr>
        <p:spPr>
          <a:xfrm>
            <a:off x="7492913" y="5671592"/>
            <a:ext cx="426461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37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= Doing the task</a:t>
            </a:r>
          </a:p>
        </p:txBody>
      </p:sp>
      <p:sp>
        <p:nvSpPr>
          <p:cNvPr id="459" name="= Strategies"/>
          <p:cNvSpPr txBox="1"/>
          <p:nvPr/>
        </p:nvSpPr>
        <p:spPr>
          <a:xfrm>
            <a:off x="7492913" y="3292458"/>
            <a:ext cx="654909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37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= Strategies</a:t>
            </a:r>
          </a:p>
        </p:txBody>
      </p:sp>
      <p:sp>
        <p:nvSpPr>
          <p:cNvPr id="460" name="Model of metacognition"/>
          <p:cNvSpPr txBox="1"/>
          <p:nvPr/>
        </p:nvSpPr>
        <p:spPr>
          <a:xfrm>
            <a:off x="3221501" y="1675325"/>
            <a:ext cx="654909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algn="ctr" defTabSz="457719">
              <a:defRPr b="1" sz="37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Model of metacognition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Vygotsky’s ‘Zone of Proximal Development’"/>
          <p:cNvSpPr txBox="1"/>
          <p:nvPr/>
        </p:nvSpPr>
        <p:spPr>
          <a:xfrm>
            <a:off x="1308133" y="1029948"/>
            <a:ext cx="1037583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0" indent="0" algn="ctr">
              <a:spcBef>
                <a:spcPts val="1200"/>
              </a:spcBef>
              <a:defRPr b="1" sz="3700" u="sng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Vygotsky’s ‘Zone of Proximal Development’ </a:t>
            </a:r>
          </a:p>
        </p:txBody>
      </p:sp>
      <p:pic>
        <p:nvPicPr>
          <p:cNvPr id="463" name="Screenshot 2023-03-27 at 7.11.38 PM.png" descr="Screenshot 2023-03-27 at 7.11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4873" y="2100932"/>
            <a:ext cx="8402354" cy="6762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27" y="-7938"/>
            <a:ext cx="12815446" cy="9756775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Modeling &amp; Scaffolding"/>
          <p:cNvSpPr txBox="1"/>
          <p:nvPr/>
        </p:nvSpPr>
        <p:spPr>
          <a:xfrm>
            <a:off x="685536" y="7643283"/>
            <a:ext cx="2278616" cy="990601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0" indent="0" defTabSz="12700">
              <a:spcBef>
                <a:spcPts val="2500"/>
              </a:spcBef>
              <a:defRPr b="1" sz="3033">
                <a:solidFill>
                  <a:schemeClr val="accent5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Modeling &amp; 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18"/>
          <p:cNvSpPr txBox="1"/>
          <p:nvPr/>
        </p:nvSpPr>
        <p:spPr>
          <a:xfrm>
            <a:off x="595934" y="1404760"/>
            <a:ext cx="4858835" cy="252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defRPr sz="37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strategy for modeling </a:t>
            </a:r>
            <a:r>
              <a:rPr b="1" u="sng"/>
              <a:t>predicting</a:t>
            </a:r>
            <a:r>
              <a:t>.</a:t>
            </a:r>
            <a:endParaRPr sz="3000"/>
          </a:p>
          <a:p>
            <a:pPr marR="40685" defTabSz="457719"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hlinkClick r:id="rId2" invalidUrl="" action="" tgtFrame="" tooltip="" history="1" highlightClick="0" endSnd="0"/>
              </a:rPr>
              <a:t>https://youtu.be/5V1g1cp5PVk?t=1m42s</a:t>
            </a:r>
            <a:r>
              <a:t> </a:t>
            </a:r>
          </a:p>
        </p:txBody>
      </p:sp>
      <p:pic>
        <p:nvPicPr>
          <p:cNvPr id="469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3751" y="510312"/>
            <a:ext cx="7052357" cy="3944882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How can we teach reading strategies?…"/>
          <p:cNvSpPr txBox="1"/>
          <p:nvPr/>
        </p:nvSpPr>
        <p:spPr>
          <a:xfrm>
            <a:off x="426469" y="552963"/>
            <a:ext cx="475749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53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‘Think aloud’</a:t>
            </a:r>
          </a:p>
        </p:txBody>
      </p:sp>
      <p:sp>
        <p:nvSpPr>
          <p:cNvPr id="471" name="‘Think aloud’ strategy can be used for……"/>
          <p:cNvSpPr txBox="1"/>
          <p:nvPr/>
        </p:nvSpPr>
        <p:spPr>
          <a:xfrm>
            <a:off x="634913" y="4809299"/>
            <a:ext cx="12261849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‘Think aloud’ strategy can be used for…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Punctuation, spelling, phonics…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Sentence construction, paragraph writing…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Deciphering new vocabulary, L/R comprehension….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And more</a:t>
            </a:r>
          </a:p>
          <a:p>
            <a:pPr marR="40685" defTabSz="457719">
              <a:spcBef>
                <a:spcPts val="1200"/>
              </a:spcBef>
              <a:defRPr sz="30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spcBef>
                <a:spcPts val="1200"/>
              </a:spcBef>
              <a:defRPr sz="25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 example with reading: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https://www.youtube.com/watch?v=-nkwUtPc_lQ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opic next week:…"/>
          <p:cNvSpPr txBox="1"/>
          <p:nvPr>
            <p:ph type="title"/>
          </p:nvPr>
        </p:nvSpPr>
        <p:spPr>
          <a:xfrm>
            <a:off x="462093" y="221256"/>
            <a:ext cx="12345263" cy="9298388"/>
          </a:xfrm>
          <a:prstGeom prst="rect">
            <a:avLst/>
          </a:prstGeom>
        </p:spPr>
        <p:txBody>
          <a:bodyPr anchor="t"/>
          <a:lstStyle/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assignment due week 6 (April 11)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reading includes many questions in red text. 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any 2 questions and write your answers on the </a:t>
            </a:r>
            <a:r>
              <a:rPr b="1" u="sng"/>
              <a:t>HUFS e-class discussion board</a:t>
            </a:r>
            <a:r>
              <a:t>. Include your opinions, ideas and experiences.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 ready to discuss the reading next week.</a:t>
            </a:r>
          </a:p>
        </p:txBody>
      </p:sp>
      <p:pic>
        <p:nvPicPr>
          <p:cNvPr id="474" name="Screenshot 2023-04-04 at 2.47.59 PM.png" descr="Screenshot 2023-04-04 at 2.47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303" y="4733064"/>
            <a:ext cx="6388101" cy="709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Balanced Literacy Diet…"/>
          <p:cNvSpPr txBox="1"/>
          <p:nvPr/>
        </p:nvSpPr>
        <p:spPr>
          <a:xfrm>
            <a:off x="365126" y="491299"/>
            <a:ext cx="12261849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Balanced Literacy Diet</a:t>
            </a:r>
          </a:p>
          <a:p>
            <a:pPr marR="40685" defTabSz="457719">
              <a:spcBef>
                <a:spcPts val="1200"/>
              </a:spcBef>
              <a:defRPr sz="35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This is a fantastic Youtube channel for everything to do with literacy teaching. Lots of good techniques + strategies. </a:t>
            </a:r>
          </a:p>
        </p:txBody>
      </p:sp>
      <p:pic>
        <p:nvPicPr>
          <p:cNvPr id="477" name="Screenshot 2023-03-27 at 7.18.24 PM.png" descr="Screenshot 2023-03-27 at 7.18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717214"/>
            <a:ext cx="12992101" cy="9607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https://www.youtube.com/watch?v=5MvQoDGvG10"/>
          <p:cNvSpPr txBox="1"/>
          <p:nvPr/>
        </p:nvSpPr>
        <p:spPr>
          <a:xfrm>
            <a:off x="2400806" y="8854016"/>
            <a:ext cx="897118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https://www.youtube.com/watch?v=5MvQoDGvG10</a:t>
            </a:r>
            <a:r>
              <a:t> </a:t>
            </a:r>
          </a:p>
        </p:txBody>
      </p:sp>
      <p:sp>
        <p:nvSpPr>
          <p:cNvPr id="405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Self-directed learning</a:t>
            </a:r>
          </a:p>
        </p:txBody>
      </p:sp>
      <p:pic>
        <p:nvPicPr>
          <p:cNvPr id="406" name="Making Self-Paced Learning Work for Younger Kids" descr="Making Self-Paced Learning Work for Younger Kid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Making Self-Paced Learning Work for Younger Kids" aiw:author="Edutopia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0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214" y="289321"/>
            <a:ext cx="8077672" cy="4543691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Class123 (NHN Edu Corp.)…"/>
          <p:cNvSpPr txBox="1"/>
          <p:nvPr/>
        </p:nvSpPr>
        <p:spPr>
          <a:xfrm>
            <a:off x="365126" y="5183716"/>
            <a:ext cx="12261848" cy="381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algn="ctr" defTabSz="457719">
              <a:spcBef>
                <a:spcPts val="1200"/>
              </a:spcBef>
              <a:defRPr b="1" sz="2800" u="sng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Class123 (NHN Edu Corp.)</a:t>
            </a:r>
          </a:p>
          <a:p>
            <a:pPr marR="40685" defTabSz="457719">
              <a:spcBef>
                <a:spcPts val="1200"/>
              </a:spcBef>
              <a:defRPr sz="28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Class123</a:t>
            </a:r>
            <a:r>
              <a:t> is a free behavior management tool for your class. Fill your classroom with warm praises. Start with </a:t>
            </a:r>
            <a:r>
              <a:rPr b="1"/>
              <a:t>Class123</a:t>
            </a:r>
            <a:r>
              <a:t>!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spcBef>
                <a:spcPts val="1200"/>
              </a:spcBef>
              <a:defRPr b="1" sz="28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https://class123.ac/</a:t>
            </a:r>
            <a:r>
              <a:t> (service down)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https://www.youtube.com/watch?v=G5b2_1G3LdE</a:t>
            </a:r>
            <a:r>
              <a:t> 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116" y="501650"/>
            <a:ext cx="2978316" cy="297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2400" y="360924"/>
            <a:ext cx="4953917" cy="232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https://youtu.be/on2tqv3qu5s"/>
          <p:cNvSpPr txBox="1"/>
          <p:nvPr/>
        </p:nvSpPr>
        <p:spPr>
          <a:xfrm>
            <a:off x="195793" y="8555799"/>
            <a:ext cx="122618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https://youtu.be/on2tqv3qu5s</a:t>
            </a:r>
            <a:r>
              <a:t> </a:t>
            </a:r>
          </a:p>
        </p:txBody>
      </p:sp>
      <p:pic>
        <p:nvPicPr>
          <p:cNvPr id="485" name="Class123 by Oliver Povey" descr="Class123 by Oliver Povey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Class123 by Oliver Povey" aiw:author="Edward TESOL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13329"/>
            <a:ext cx="12992101" cy="7308057"/>
          </a:xfrm>
          <a:prstGeom prst="rect">
            <a:avLst/>
          </a:prstGeom>
        </p:spPr>
      </p:pic>
      <p:sp>
        <p:nvSpPr>
          <p:cNvPr id="486" name="Class123"/>
          <p:cNvSpPr txBox="1"/>
          <p:nvPr/>
        </p:nvSpPr>
        <p:spPr>
          <a:xfrm>
            <a:off x="66437" y="74083"/>
            <a:ext cx="1094582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Class123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8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lass Dojo is a similar service."/>
          <p:cNvSpPr txBox="1"/>
          <p:nvPr/>
        </p:nvSpPr>
        <p:spPr>
          <a:xfrm>
            <a:off x="365126" y="6574366"/>
            <a:ext cx="122618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 Dojo is a similar service.</a:t>
            </a:r>
          </a:p>
        </p:txBody>
      </p:sp>
      <p:pic>
        <p:nvPicPr>
          <p:cNvPr id="4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0251" y="260393"/>
            <a:ext cx="11038531" cy="626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3142" y="67733"/>
            <a:ext cx="5113014" cy="4023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584" y="-76200"/>
            <a:ext cx="8788569" cy="621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5917" y="120086"/>
            <a:ext cx="4393066" cy="621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4800" y="5894916"/>
            <a:ext cx="8255001" cy="4724401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How can we teach reading strategies?…"/>
          <p:cNvSpPr txBox="1"/>
          <p:nvPr/>
        </p:nvSpPr>
        <p:spPr>
          <a:xfrm>
            <a:off x="8584294" y="6687063"/>
            <a:ext cx="4256312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4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most interesting topic today. Why?!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What is TPR? = Total Physical Response…"/>
          <p:cNvSpPr txBox="1"/>
          <p:nvPr/>
        </p:nvSpPr>
        <p:spPr>
          <a:xfrm>
            <a:off x="746802" y="5258718"/>
            <a:ext cx="11498495" cy="406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is TPR? = </a:t>
            </a:r>
            <a:r>
              <a:rPr b="1"/>
              <a:t>Total Physical Response</a:t>
            </a:r>
            <a:endParaRPr b="1"/>
          </a:p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721894" marR="0" indent="-340894" defTabSz="456604">
              <a:buSzPct val="100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physical movement is used to react to verbal input</a:t>
            </a:r>
          </a:p>
          <a:p>
            <a:pPr lvl="1" marL="721894" marR="0" indent="-340894" defTabSz="456604">
              <a:buSzPct val="100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“Listen and respond” </a:t>
            </a:r>
          </a:p>
          <a:p>
            <a:pPr lvl="1" marL="721894" marR="0" indent="-340894" defTabSz="456604">
              <a:buSzPct val="100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best with young/beginner students supported by other methods</a:t>
            </a:r>
          </a:p>
          <a:p>
            <a:pPr lvl="1" marL="721894" marR="0" indent="-340894" defTabSz="456604">
              <a:buSzPct val="100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can be used with expressions, vocabulary, grammar, stories, songs, role plays and so on</a:t>
            </a:r>
          </a:p>
        </p:txBody>
      </p:sp>
      <p:pic>
        <p:nvPicPr>
          <p:cNvPr id="4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401" y="328176"/>
            <a:ext cx="8417880" cy="4575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otal Physical Response"/>
          <p:cNvSpPr txBox="1"/>
          <p:nvPr/>
        </p:nvSpPr>
        <p:spPr>
          <a:xfrm>
            <a:off x="-1075290" y="223769"/>
            <a:ext cx="72607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6604">
              <a:defRPr b="1" sz="3200">
                <a:solidFill>
                  <a:schemeClr val="accent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Total Physical Response</a:t>
            </a:r>
            <a:endParaRPr>
              <a:solidFill>
                <a:srgbClr val="535353"/>
              </a:solidFill>
              <a:uFill>
                <a:solidFill>
                  <a:srgbClr val="535353"/>
                </a:solidFill>
              </a:uFill>
            </a:endParaRPr>
          </a:p>
        </p:txBody>
      </p:sp>
      <p:sp>
        <p:nvSpPr>
          <p:cNvPr id="501" name="Why is TPR effective?…"/>
          <p:cNvSpPr txBox="1"/>
          <p:nvPr/>
        </p:nvSpPr>
        <p:spPr>
          <a:xfrm>
            <a:off x="662166" y="2387015"/>
            <a:ext cx="12632726" cy="6234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Why is TPR effective? </a:t>
            </a:r>
          </a:p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Focus on input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Focus on comprehension 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Focus on meaning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before production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Similar to natural acquisition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Acquisition (unconscious) over learning (conscious)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Reduces stress and inhibition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Teacher can check responses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otal Physical Response"/>
          <p:cNvSpPr txBox="1"/>
          <p:nvPr/>
        </p:nvSpPr>
        <p:spPr>
          <a:xfrm>
            <a:off x="-1075290" y="223769"/>
            <a:ext cx="72607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6604">
              <a:defRPr b="1" sz="3200">
                <a:solidFill>
                  <a:schemeClr val="accent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Total Physical Response</a:t>
            </a:r>
            <a:endParaRPr>
              <a:solidFill>
                <a:srgbClr val="535353"/>
              </a:solidFill>
              <a:uFill>
                <a:solidFill>
                  <a:srgbClr val="535353"/>
                </a:solidFill>
              </a:uFill>
            </a:endParaRPr>
          </a:p>
        </p:txBody>
      </p:sp>
      <p:sp>
        <p:nvSpPr>
          <p:cNvPr id="504" name="How to use in the classroom……"/>
          <p:cNvSpPr txBox="1"/>
          <p:nvPr/>
        </p:nvSpPr>
        <p:spPr>
          <a:xfrm>
            <a:off x="662166" y="2387015"/>
            <a:ext cx="12632726" cy="488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to use in the classroom…</a:t>
            </a:r>
          </a:p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T/F or guessing games (e.g. vocabulary)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Team games (competition or cooperation) 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Speed games (time limit)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Use with other materials (flashcards, realia…)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Acting and retelling stories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Checking comprehension of songs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0764" y="3301118"/>
            <a:ext cx="3491505" cy="232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447" y="3301118"/>
            <a:ext cx="3101910" cy="232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5813" y="6175067"/>
            <a:ext cx="2901407" cy="232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26222" y="6175067"/>
            <a:ext cx="3504201" cy="2323438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one dog"/>
          <p:cNvSpPr txBox="1"/>
          <p:nvPr/>
        </p:nvSpPr>
        <p:spPr>
          <a:xfrm>
            <a:off x="5010783" y="5624555"/>
            <a:ext cx="2259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584033">
              <a:defRPr sz="32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one dog</a:t>
            </a:r>
          </a:p>
        </p:txBody>
      </p:sp>
      <p:sp>
        <p:nvSpPr>
          <p:cNvPr id="511" name="two dogs"/>
          <p:cNvSpPr txBox="1"/>
          <p:nvPr/>
        </p:nvSpPr>
        <p:spPr>
          <a:xfrm>
            <a:off x="9448767" y="5624555"/>
            <a:ext cx="2259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584033">
              <a:defRPr sz="32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two dog</a:t>
            </a:r>
            <a:r>
              <a:rPr>
                <a:solidFill>
                  <a:schemeClr val="accent5"/>
                </a:solidFill>
              </a:rPr>
              <a:t>s</a:t>
            </a:r>
          </a:p>
        </p:txBody>
      </p:sp>
      <p:sp>
        <p:nvSpPr>
          <p:cNvPr id="512" name="one cat"/>
          <p:cNvSpPr txBox="1"/>
          <p:nvPr/>
        </p:nvSpPr>
        <p:spPr>
          <a:xfrm>
            <a:off x="5010783" y="8498504"/>
            <a:ext cx="2259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584033">
              <a:defRPr sz="32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one cat</a:t>
            </a:r>
          </a:p>
        </p:txBody>
      </p:sp>
      <p:sp>
        <p:nvSpPr>
          <p:cNvPr id="513" name="two cats"/>
          <p:cNvSpPr txBox="1"/>
          <p:nvPr/>
        </p:nvSpPr>
        <p:spPr>
          <a:xfrm>
            <a:off x="9405847" y="8528464"/>
            <a:ext cx="2259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584033">
              <a:defRPr sz="32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two cat</a:t>
            </a:r>
            <a:r>
              <a:rPr>
                <a:solidFill>
                  <a:schemeClr val="accent5"/>
                </a:solidFill>
              </a:rPr>
              <a:t>s</a:t>
            </a:r>
          </a:p>
        </p:txBody>
      </p:sp>
      <p:pic>
        <p:nvPicPr>
          <p:cNvPr id="5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9474" y="1030204"/>
            <a:ext cx="2780508" cy="2920168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Clapping…"/>
          <p:cNvSpPr txBox="1"/>
          <p:nvPr/>
        </p:nvSpPr>
        <p:spPr>
          <a:xfrm>
            <a:off x="7262" y="3906349"/>
            <a:ext cx="4744933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584033">
              <a:defRPr b="1" sz="5200">
                <a:solidFill>
                  <a:schemeClr val="accent1">
                    <a:lumOff val="-7647"/>
                  </a:schemeClr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Clapping</a:t>
            </a:r>
          </a:p>
          <a:p>
            <a:pPr marR="0" indent="0" algn="ctr" defTabSz="584033">
              <a:defRPr b="1" sz="5200">
                <a:solidFill>
                  <a:schemeClr val="accent1">
                    <a:lumOff val="-7647"/>
                  </a:schemeClr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Game</a:t>
            </a:r>
          </a:p>
        </p:txBody>
      </p:sp>
      <p:sp>
        <p:nvSpPr>
          <p:cNvPr id="516" name="noticing + TPR"/>
          <p:cNvSpPr txBox="1"/>
          <p:nvPr/>
        </p:nvSpPr>
        <p:spPr>
          <a:xfrm>
            <a:off x="627628" y="5965533"/>
            <a:ext cx="35042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584033">
              <a:defRPr i="1" sz="26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noticing + TPR</a:t>
            </a:r>
          </a:p>
        </p:txBody>
      </p:sp>
      <p:sp>
        <p:nvSpPr>
          <p:cNvPr id="517" name="I saw a……"/>
          <p:cNvSpPr txBox="1"/>
          <p:nvPr/>
        </p:nvSpPr>
        <p:spPr>
          <a:xfrm>
            <a:off x="1137026" y="6579527"/>
            <a:ext cx="2497309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saw a…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saw some…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tiger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bear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bird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cow</a:t>
            </a:r>
          </a:p>
        </p:txBody>
      </p:sp>
      <p:sp>
        <p:nvSpPr>
          <p:cNvPr id="518" name="Example with grammar focus"/>
          <p:cNvSpPr txBox="1"/>
          <p:nvPr/>
        </p:nvSpPr>
        <p:spPr>
          <a:xfrm>
            <a:off x="227091" y="156113"/>
            <a:ext cx="72607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defTabSz="456604">
              <a:defRPr b="1" sz="3200">
                <a:solidFill>
                  <a:schemeClr val="accent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Example with grammar focus</a:t>
            </a:r>
            <a:endParaRPr>
              <a:solidFill>
                <a:srgbClr val="535353"/>
              </a:solidFill>
              <a:uFill>
                <a:solidFill>
                  <a:srgbClr val="535353"/>
                </a:solidFill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ntr" nodeType="with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10" grpId="1"/>
      <p:bldP build="p" bldLvl="1" animBg="1" rev="0" advAuto="0" spid="513" grpId="4"/>
      <p:bldP build="p" bldLvl="1" animBg="1" rev="0" advAuto="0" spid="517" grpId="6"/>
      <p:bldP build="p" bldLvl="1" animBg="1" rev="0" advAuto="0" spid="511" grpId="2"/>
      <p:bldP build="p" bldLvl="1" animBg="1" rev="0" advAuto="0" spid="516" grpId="5"/>
      <p:bldP build="p" bldLvl="1" animBg="1" rev="0" advAuto="0" spid="512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What does the teacher do differently at the beginning and at the end of the TPR activity?…"/>
          <p:cNvSpPr txBox="1"/>
          <p:nvPr/>
        </p:nvSpPr>
        <p:spPr>
          <a:xfrm>
            <a:off x="497715" y="5771573"/>
            <a:ext cx="10902741" cy="315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What does the teacher do differently at the beginning and at the end of the TPR activity?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How is TPR used as a step within the lesson?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  <a:p>
            <a:pPr lvl="1" marL="332940" marR="0" indent="-323415" defTabSz="456604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20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332940" marR="0" indent="-323415" defTabSz="456604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20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https://www.youtube.com/watch?v=bkMQXFOqyQA</a:t>
            </a:r>
            <a:r>
              <a:rPr>
                <a:uFill>
                  <a:solidFill>
                    <a:srgbClr val="535353"/>
                  </a:solidFill>
                </a:uFill>
              </a:rPr>
              <a:t> </a:t>
            </a:r>
            <a:endParaRPr>
              <a:uFill>
                <a:solidFill>
                  <a:srgbClr val="535353"/>
                </a:solidFill>
              </a:uFill>
            </a:endParaRPr>
          </a:p>
        </p:txBody>
      </p:sp>
      <p:pic>
        <p:nvPicPr>
          <p:cNvPr id="521" name="Screen Shot 2014-08-21 at 9.12.11 PM.png" descr="Screen Shot 2014-08-21 at 9.12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887" y="329560"/>
            <a:ext cx="7260739" cy="5198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Total Physical Response _TPR_ - Teacher Training film no. 8(1).mp4" descr="Total Physical Response _TPR_ - Teacher Training film no. 8(1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74874"/>
            <a:ext cx="12992101" cy="7145656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What does the teacher do differently at the beginning and at the end of the TPR activity?…"/>
          <p:cNvSpPr txBox="1"/>
          <p:nvPr/>
        </p:nvSpPr>
        <p:spPr>
          <a:xfrm>
            <a:off x="497669" y="7604464"/>
            <a:ext cx="1030414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962526" marR="0" indent="-454526" defTabSz="456604"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What does the teacher do differently at the beginning and at the end of the TPR activity?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962526" marR="0" indent="-454526" defTabSz="456604"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How is TPR used as a step within the lesson?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5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2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https://www.youtube.com/watch?v=Kg38A1ggYiE"/>
          <p:cNvSpPr txBox="1"/>
          <p:nvPr/>
        </p:nvSpPr>
        <p:spPr>
          <a:xfrm>
            <a:off x="2400806" y="8854016"/>
            <a:ext cx="836811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https://www.youtube.com/watch?v=Kg38A1ggYiE</a:t>
            </a:r>
            <a:r>
              <a:t> </a:t>
            </a:r>
          </a:p>
        </p:txBody>
      </p:sp>
      <p:sp>
        <p:nvSpPr>
          <p:cNvPr id="409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Learning Stations / Station Rotation</a:t>
            </a:r>
          </a:p>
        </p:txBody>
      </p:sp>
      <p:pic>
        <p:nvPicPr>
          <p:cNvPr id="410" name="Station Rotation: Differentiating Instruction to Reach All Students" descr="Station Rotation: Differentiating Instruction to Reach All Student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tation Rotation: Differentiating Instruction to Reach All Students" aiw:author="Edutopia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1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1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What does the teacher do differently at the beginning and at the end of the TPR activity?…"/>
          <p:cNvSpPr txBox="1"/>
          <p:nvPr/>
        </p:nvSpPr>
        <p:spPr>
          <a:xfrm>
            <a:off x="746867" y="1314449"/>
            <a:ext cx="10009203" cy="711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What does the teacher do differently at the beginning and at the end of the TPR activity?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1234722" marR="0" indent="-599722" defTabSz="456604">
              <a:buClr>
                <a:schemeClr val="accent5"/>
              </a:buClr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Say expression and </a:t>
            </a:r>
            <a:r>
              <a:rPr u="sng">
                <a:uFill>
                  <a:solidFill>
                    <a:srgbClr val="535353"/>
                  </a:solidFill>
                </a:uFill>
              </a:rPr>
              <a:t>show</a:t>
            </a:r>
            <a:r>
              <a:rPr>
                <a:uFill>
                  <a:solidFill>
                    <a:srgbClr val="535353"/>
                  </a:solidFill>
                </a:uFill>
              </a:rPr>
              <a:t> the actions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1234722" marR="0" indent="-599722" defTabSz="456604">
              <a:buClr>
                <a:schemeClr val="accent5"/>
              </a:buClr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Say expression </a:t>
            </a:r>
            <a:r>
              <a:rPr u="sng">
                <a:uFill>
                  <a:solidFill>
                    <a:srgbClr val="535353"/>
                  </a:solidFill>
                </a:uFill>
              </a:rPr>
              <a:t>without</a:t>
            </a:r>
            <a:r>
              <a:rPr>
                <a:uFill>
                  <a:solidFill>
                    <a:srgbClr val="535353"/>
                  </a:solidFill>
                </a:uFill>
              </a:rPr>
              <a:t> showing action (take away scaffolding)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1234722" marR="0" indent="-599722" defTabSz="456604">
              <a:buClr>
                <a:schemeClr val="accent5"/>
              </a:buClr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uFill>
                  <a:solidFill>
                    <a:srgbClr val="535353"/>
                  </a:solidFill>
                </a:uFill>
              </a:rPr>
              <a:t>Mix</a:t>
            </a:r>
            <a:r>
              <a:rPr>
                <a:uFill>
                  <a:solidFill>
                    <a:srgbClr val="535353"/>
                  </a:solidFill>
                </a:uFill>
              </a:rPr>
              <a:t> the order of expressions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1234722" marR="0" indent="-599722" defTabSz="456604">
              <a:buClr>
                <a:schemeClr val="accent5"/>
              </a:buClr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(Not included) Ask a student to say the expression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How is TPR used as a step within the lesson?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TPR is a scaffolding step to introduce the textbook expressions before opening the textbook. This has the benefit of pre-teaching meaning and giving exposure before the textbook listening activity.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Let’s mime ‘Buying ice cream’ with TPR…"/>
          <p:cNvSpPr txBox="1"/>
          <p:nvPr/>
        </p:nvSpPr>
        <p:spPr>
          <a:xfrm>
            <a:off x="879751" y="2482568"/>
            <a:ext cx="10590246" cy="634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Let’s mime </a:t>
            </a:r>
            <a:r>
              <a:rPr>
                <a:solidFill>
                  <a:srgbClr val="874EFE"/>
                </a:solidFill>
              </a:rPr>
              <a:t>‘Buying ice cream’ </a:t>
            </a:r>
            <a:r>
              <a:t>with TPR</a:t>
            </a:r>
            <a:endParaRPr>
              <a:solidFill>
                <a:srgbClr val="874EFE"/>
              </a:solidFill>
            </a:endParaR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What do we do? 1, 2, 3, 4?</a:t>
            </a:r>
            <a:endParaRPr>
              <a:solidFill>
                <a:srgbClr val="000000"/>
              </a:solidFill>
            </a:endParaR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How to do this action game:</a:t>
            </a:r>
          </a:p>
          <a:p>
            <a:pPr marR="0" indent="0" defTabSz="457125">
              <a:defRPr sz="3300">
                <a:solidFill>
                  <a:srgbClr val="5F327B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1. Choose a situation and the commands</a:t>
            </a: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2. Make a list</a:t>
            </a: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3. Show the action and say the command</a:t>
            </a: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4. Repeat the actions several times </a:t>
            </a: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5. Stop doing the actions to check learners understand</a:t>
            </a:r>
          </a:p>
        </p:txBody>
      </p:sp>
      <p:sp>
        <p:nvSpPr>
          <p:cNvPr id="529" name="TPR"/>
          <p:cNvSpPr txBox="1"/>
          <p:nvPr/>
        </p:nvSpPr>
        <p:spPr>
          <a:xfrm>
            <a:off x="879751" y="909509"/>
            <a:ext cx="839919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defTabSz="457125">
              <a:defRPr sz="30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TPR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Screenshot 2022-03-14 at 17.33.14.png" descr="Screenshot 2022-03-14 at 17.33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3262775"/>
            <a:ext cx="12738100" cy="850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www.readingrockets.org"/>
          <p:cNvSpPr txBox="1"/>
          <p:nvPr/>
        </p:nvSpPr>
        <p:spPr>
          <a:xfrm>
            <a:off x="3918069" y="565149"/>
            <a:ext cx="527661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www.readingrockets.org</a:t>
            </a:r>
            <a:r>
              <a:t> </a:t>
            </a:r>
          </a:p>
        </p:txBody>
      </p:sp>
      <p:sp>
        <p:nvSpPr>
          <p:cNvPr id="533" name="Task: go to https://www.readingrockets.org/strategies…"/>
          <p:cNvSpPr txBox="1"/>
          <p:nvPr/>
        </p:nvSpPr>
        <p:spPr>
          <a:xfrm>
            <a:off x="365126" y="1298012"/>
            <a:ext cx="12261849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0" indent="0" defTabSz="457719">
              <a:spcBef>
                <a:spcPts val="1200"/>
              </a:spcBef>
              <a:defRPr b="1" sz="35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Task: go to 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https://www.readingrockets.org/strategies</a:t>
            </a:r>
            <a:r>
              <a:t> </a:t>
            </a:r>
          </a:p>
          <a:p>
            <a:pPr marR="0" indent="0" defTabSz="457719">
              <a:spcBef>
                <a:spcPts val="1200"/>
              </a:spcBef>
              <a:defRPr sz="35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one of the tasks you are unfamiliar with. Take a look and then describe the task to a partner.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Screen Shot 2019-04-09 at 4.14.04 PM.png" descr="Screen Shot 2019-04-09 at 4.14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279" y="2834445"/>
            <a:ext cx="7211262" cy="5888368"/>
          </a:xfrm>
          <a:prstGeom prst="rect">
            <a:avLst/>
          </a:prstGeom>
          <a:ln w="3175"/>
        </p:spPr>
      </p:pic>
      <p:sp>
        <p:nvSpPr>
          <p:cNvPr id="536" name="Analyze a lesson by an experienced teacher…"/>
          <p:cNvSpPr txBox="1"/>
          <p:nvPr/>
        </p:nvSpPr>
        <p:spPr>
          <a:xfrm>
            <a:off x="647113" y="1018087"/>
            <a:ext cx="10817292" cy="143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>
            <a:spAutoFit/>
          </a:bodyPr>
          <a:lstStyle/>
          <a:p>
            <a:pPr marL="40587" marR="40587" indent="0" defTabSz="913209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Analyze a lesson by an experienced teacher</a:t>
            </a:r>
          </a:p>
          <a:p>
            <a:pPr marL="40587" marR="40587" indent="0" defTabSz="913209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40587" marR="40587" indent="0" defTabSz="913209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TESOL for Young Learners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We are going to watch the beginning part of a lesson by teacher trainer Raymond Kerr.…"/>
          <p:cNvSpPr txBox="1"/>
          <p:nvPr>
            <p:ph type="title"/>
          </p:nvPr>
        </p:nvSpPr>
        <p:spPr>
          <a:xfrm>
            <a:off x="803406" y="1434011"/>
            <a:ext cx="8615343" cy="2447863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 are going to watch the beginning part of a lesson by teacher trainer Raymond Kerr. </a:t>
            </a: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can we learn from this video?</a:t>
            </a:r>
            <a:endParaRPr b="1"/>
          </a:p>
        </p:txBody>
      </p:sp>
      <p:sp>
        <p:nvSpPr>
          <p:cNvPr id="539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40" name="Classroom English…"/>
          <p:cNvSpPr txBox="1"/>
          <p:nvPr/>
        </p:nvSpPr>
        <p:spPr>
          <a:xfrm>
            <a:off x="837235" y="3714048"/>
            <a:ext cx="4795464" cy="489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19" tIns="50719" rIns="50719" bIns="50719" anchor="ctr">
            <a:spAutoFit/>
          </a:bodyPr>
          <a:lstStyle/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Classroom English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Setting context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Using flashcards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Teaching vocabulary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Teaching grammar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Scaffolding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activities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Organising the steps of a lesson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4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https://www.youtube.com/watch?v=W8e6Ld4sQks"/>
          <p:cNvSpPr txBox="1"/>
          <p:nvPr/>
        </p:nvSpPr>
        <p:spPr>
          <a:xfrm>
            <a:off x="1390124" y="7181850"/>
            <a:ext cx="10211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https://www.youtube.com/watch?v=W8e6Ld4sQks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Questions to think about……"/>
          <p:cNvSpPr txBox="1"/>
          <p:nvPr>
            <p:ph type="title"/>
          </p:nvPr>
        </p:nvSpPr>
        <p:spPr>
          <a:xfrm>
            <a:off x="803406" y="1434011"/>
            <a:ext cx="11992146" cy="8220761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Questions to think about…</a:t>
            </a: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set the context of the lesson? (contextualization)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arouse students’ curiosity?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implicitly teach grammar?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organize the class into groups?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continually review the words?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get the students to use their bodies?</a:t>
            </a:r>
            <a:endParaRPr b="1"/>
          </a:p>
          <a:p>
            <a:pPr marL="369399" indent="-369399" algn="l" defTabSz="913209">
              <a:spcBef>
                <a:spcPts val="3400"/>
              </a:spcBef>
              <a:buSzPct val="100000"/>
              <a:defRPr sz="2200">
                <a:solidFill>
                  <a:srgbClr val="861001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Any other aspects of his teaching or lesson plan that you noticed?</a:t>
            </a:r>
          </a:p>
        </p:txBody>
      </p:sp>
      <p:sp>
        <p:nvSpPr>
          <p:cNvPr id="545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46" name="https://youtu.be/W8e6Ld4sQks?t=72"/>
          <p:cNvSpPr txBox="1"/>
          <p:nvPr/>
        </p:nvSpPr>
        <p:spPr>
          <a:xfrm>
            <a:off x="4206766" y="9010922"/>
            <a:ext cx="8318919" cy="212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/>
          <a:lstStyle/>
          <a:p>
            <a:pPr marR="0" indent="0" algn="r" defTabSz="583439">
              <a:defRPr sz="1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noFill/>
                <a:hlinkClick r:id="rId2" invalidUrl="" action="" tgtFrame="" tooltip="" history="1" highlightClick="0" endSnd="0"/>
              </a:rPr>
              <a:t>https://youtu.be/W8e6Ld4sQks?t=72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1. How does he set the context of the lesson? (contextualization)…"/>
          <p:cNvSpPr txBox="1"/>
          <p:nvPr>
            <p:ph type="title"/>
          </p:nvPr>
        </p:nvSpPr>
        <p:spPr>
          <a:xfrm>
            <a:off x="803405" y="1434011"/>
            <a:ext cx="11772165" cy="7880187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How does he set the context of the lesson? (contextualization)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“Today is a special day for me.”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“What day is it?”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“How old do you think I am?”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“This is my birthday bag”</a:t>
            </a: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Context: Birthday</a:t>
            </a: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Topic: Toys</a:t>
            </a:r>
          </a:p>
        </p:txBody>
      </p:sp>
      <p:sp>
        <p:nvSpPr>
          <p:cNvPr id="549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50" name="Rectangle"/>
          <p:cNvSpPr txBox="1"/>
          <p:nvPr/>
        </p:nvSpPr>
        <p:spPr>
          <a:xfrm>
            <a:off x="4206766" y="9010922"/>
            <a:ext cx="8318919" cy="9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/>
          <a:lstStyle/>
          <a:p>
            <a:pPr marR="0" indent="0" algn="r" defTabSz="583439">
              <a:defRPr sz="1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noFill/>
                <a:hlinkClick r:id="rId2" invalidUrl="" action="" tgtFrame="" tooltip="" history="1" highlightClick="0" endSnd="0"/>
              </a:rPr>
              <a:t>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2. How does he arouse students’ curiosity?…"/>
          <p:cNvSpPr txBox="1"/>
          <p:nvPr>
            <p:ph type="title"/>
          </p:nvPr>
        </p:nvSpPr>
        <p:spPr>
          <a:xfrm>
            <a:off x="803406" y="1434011"/>
            <a:ext cx="10013825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How does he arouse students’ curiosity?</a:t>
            </a:r>
          </a:p>
          <a:p>
            <a:pPr algn="l" defTabSz="913209">
              <a:defRPr b="1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“Birthday bag"</a:t>
            </a:r>
          </a:p>
          <a:p>
            <a:pPr algn="l" defTabSz="913209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Magic bag / Magic box - Mystery bag / Mystery box </a:t>
            </a:r>
          </a:p>
        </p:txBody>
      </p:sp>
      <p:sp>
        <p:nvSpPr>
          <p:cNvPr id="553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592" y="4244119"/>
            <a:ext cx="6086328" cy="4564746"/>
          </a:xfrm>
          <a:prstGeom prst="rect">
            <a:avLst/>
          </a:prstGeom>
          <a:ln w="3175"/>
        </p:spPr>
      </p:pic>
      <p:pic>
        <p:nvPicPr>
          <p:cNvPr id="5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6973" y="4492847"/>
            <a:ext cx="3055585" cy="3732932"/>
          </a:xfrm>
          <a:prstGeom prst="rect">
            <a:avLst/>
          </a:prstGeom>
          <a:ln w="3175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3. How does he implicitly teach grammar?…"/>
          <p:cNvSpPr txBox="1"/>
          <p:nvPr>
            <p:ph type="title"/>
          </p:nvPr>
        </p:nvSpPr>
        <p:spPr>
          <a:xfrm>
            <a:off x="803406" y="1434011"/>
            <a:ext cx="10013825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How does he implicitly teach grammar?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“In my bag I have </a:t>
            </a:r>
            <a:r>
              <a:rPr>
                <a:solidFill>
                  <a:srgbClr val="EE220C"/>
                </a:solidFill>
              </a:rPr>
              <a:t>a</a:t>
            </a:r>
            <a:r>
              <a:t> toy plane, </a:t>
            </a:r>
            <a:r>
              <a:rPr>
                <a:solidFill>
                  <a:srgbClr val="EE220C"/>
                </a:solidFill>
              </a:rPr>
              <a:t>a</a:t>
            </a:r>
            <a:r>
              <a:t> robot, </a:t>
            </a:r>
            <a:r>
              <a:rPr>
                <a:solidFill>
                  <a:srgbClr val="EE220C"/>
                </a:solidFill>
              </a:rPr>
              <a:t>a</a:t>
            </a:r>
            <a:r>
              <a:t> balloon”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= implicitly teaching indefinite articles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INDUCTIVE</a:t>
            </a:r>
          </a:p>
        </p:txBody>
      </p:sp>
      <p:sp>
        <p:nvSpPr>
          <p:cNvPr id="558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838" y="1150309"/>
            <a:ext cx="13365776" cy="7440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4. How does he organize the class into groups?…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4. How does he organize the class into groups?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“Listen and remember your number- 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1, 2, 1, 2…”</a:t>
            </a:r>
          </a:p>
        </p:txBody>
      </p:sp>
      <p:sp>
        <p:nvSpPr>
          <p:cNvPr id="561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203" y="4099224"/>
            <a:ext cx="4932646" cy="3680987"/>
          </a:xfrm>
          <a:prstGeom prst="rect">
            <a:avLst/>
          </a:prstGeom>
          <a:ln w="3175"/>
        </p:spPr>
      </p:pic>
      <p:pic>
        <p:nvPicPr>
          <p:cNvPr id="5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3685" y="4075053"/>
            <a:ext cx="5269186" cy="6809409"/>
          </a:xfrm>
          <a:prstGeom prst="rect">
            <a:avLst/>
          </a:prstGeom>
          <a:ln w="3175"/>
        </p:spPr>
      </p:pic>
      <p:pic>
        <p:nvPicPr>
          <p:cNvPr id="5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120" y="6638232"/>
            <a:ext cx="5994281" cy="3371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5. How does he continually review the words?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>
            <a:lvl1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5. How does he continually review the words?</a:t>
            </a:r>
          </a:p>
        </p:txBody>
      </p:sp>
      <p:sp>
        <p:nvSpPr>
          <p:cNvPr id="567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68" name="Screenshot 2020-04-17 at 12.39.39.png" descr="Screenshot 2020-04-17 at 12.39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452" y="2746311"/>
            <a:ext cx="8241902" cy="5452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6. How does he get the students to use their bodies?…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6. How does he get the students to use their bodies?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 and hold up</a:t>
            </a:r>
            <a:br/>
            <a:r>
              <a:t>Listen and do a dance</a:t>
            </a:r>
          </a:p>
        </p:txBody>
      </p:sp>
      <p:sp>
        <p:nvSpPr>
          <p:cNvPr id="571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72" name="Screenshot 2020-04-17 at 12.42.30.png" descr="Screenshot 2020-04-17 at 12.42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885" y="3959548"/>
            <a:ext cx="8343341" cy="3867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7. Any other aspects of his teaching or lesson plan that you noticed?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>
            <a:lvl1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7. Any other aspects of his teaching or lesson plan that you noticed?</a:t>
            </a:r>
          </a:p>
        </p:txBody>
      </p:sp>
      <p:sp>
        <p:nvSpPr>
          <p:cNvPr id="575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178" y="2879713"/>
            <a:ext cx="8701958" cy="5801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Topic next week:…"/>
          <p:cNvSpPr txBox="1"/>
          <p:nvPr>
            <p:ph type="title"/>
          </p:nvPr>
        </p:nvSpPr>
        <p:spPr>
          <a:xfrm>
            <a:off x="254396" y="221256"/>
            <a:ext cx="12483308" cy="9298388"/>
          </a:xfrm>
          <a:prstGeom prst="rect">
            <a:avLst/>
          </a:prstGeom>
        </p:spPr>
        <p:txBody>
          <a:bodyPr anchor="t"/>
          <a:lstStyle/>
          <a:p>
            <a:pPr algn="l">
              <a:defRPr sz="32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assignment due week 7 (April 16)</a:t>
            </a:r>
          </a:p>
          <a:p>
            <a:pPr algn="l">
              <a:defRPr sz="32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2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See my website / discussion board.</a:t>
            </a:r>
          </a:p>
        </p:txBody>
      </p:sp>
      <p:pic>
        <p:nvPicPr>
          <p:cNvPr id="579" name="Screenshot 2023-04-11 at 4.37.48 PM.png" descr="Screenshot 2023-04-11 at 4.37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284" y="2166408"/>
            <a:ext cx="7019979" cy="974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shot 2023-04-11 at 4.38.09 PM.png" descr="Screenshot 2023-04-11 at 4.38.0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4663" y="2857523"/>
            <a:ext cx="6794055" cy="8659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697" t="4752" r="7198" b="5666"/>
          <a:stretch>
            <a:fillRect/>
          </a:stretch>
        </p:blipFill>
        <p:spPr>
          <a:xfrm>
            <a:off x="5059636" y="-65286"/>
            <a:ext cx="7749819" cy="987134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How can we teach reading strategies?…"/>
          <p:cNvSpPr txBox="1"/>
          <p:nvPr/>
        </p:nvSpPr>
        <p:spPr>
          <a:xfrm>
            <a:off x="358735" y="282030"/>
            <a:ext cx="380796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algn="ctr" defTabSz="457719">
              <a:defRPr sz="40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Diverse assessments</a:t>
            </a:r>
          </a:p>
        </p:txBody>
      </p:sp>
      <p:pic>
        <p:nvPicPr>
          <p:cNvPr id="41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3943" r="49290" b="2198"/>
          <a:stretch>
            <a:fillRect/>
          </a:stretch>
        </p:blipFill>
        <p:spPr>
          <a:xfrm>
            <a:off x="5221816" y="5631259"/>
            <a:ext cx="3530735" cy="5059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9170" y="488950"/>
            <a:ext cx="13370440" cy="8970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flection…"/>
          <p:cNvSpPr txBox="1"/>
          <p:nvPr/>
        </p:nvSpPr>
        <p:spPr>
          <a:xfrm>
            <a:off x="158746" y="3238937"/>
            <a:ext cx="12674608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 is more difficult?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</a:t>
            </a:r>
            <a:r>
              <a:rPr u="sng"/>
              <a:t>Remembering</a:t>
            </a:r>
            <a:r>
              <a:t> information or </a:t>
            </a:r>
            <a:r>
              <a:rPr u="sng"/>
              <a:t>analyzing</a:t>
            </a:r>
            <a:r>
              <a:t> information? 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</a:t>
            </a:r>
            <a:r>
              <a:rPr u="sng"/>
              <a:t>Evaluating</a:t>
            </a:r>
            <a:r>
              <a:t> information or </a:t>
            </a:r>
            <a:r>
              <a:rPr u="sng"/>
              <a:t>understanding</a:t>
            </a:r>
            <a:r>
              <a:t> information?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</a:t>
            </a:r>
            <a:r>
              <a:rPr u="sng"/>
              <a:t>Applying</a:t>
            </a:r>
            <a:r>
              <a:t> (using information) or </a:t>
            </a:r>
            <a:r>
              <a:rPr u="sng"/>
              <a:t>creating</a:t>
            </a:r>
            <a:r>
              <a:t> new information?</a:t>
            </a:r>
          </a:p>
        </p:txBody>
      </p:sp>
      <p:sp>
        <p:nvSpPr>
          <p:cNvPr id="422" name="Bloom’s taxonomy of thinking skills"/>
          <p:cNvSpPr txBox="1"/>
          <p:nvPr/>
        </p:nvSpPr>
        <p:spPr>
          <a:xfrm>
            <a:off x="826339" y="744579"/>
            <a:ext cx="1133942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2452"/>
                </a:solidFill>
              </a:rPr>
              <a:t>Bloom’s Taxonomy </a:t>
            </a:r>
            <a:r>
              <a:rPr b="0"/>
              <a:t>is a classification of levels of thinking. This is useful for designing activities, lesson plans, and asking questions.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" y="12750"/>
            <a:ext cx="13010625" cy="9737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1870" y="-220490"/>
            <a:ext cx="13575840" cy="10181881"/>
          </a:xfrm>
          <a:prstGeom prst="rect">
            <a:avLst/>
          </a:prstGeom>
          <a:ln w="3175"/>
        </p:spPr>
      </p:pic>
      <p:sp>
        <p:nvSpPr>
          <p:cNvPr id="427" name="Reflection…"/>
          <p:cNvSpPr txBox="1"/>
          <p:nvPr/>
        </p:nvSpPr>
        <p:spPr>
          <a:xfrm>
            <a:off x="941642" y="2330450"/>
            <a:ext cx="11582409" cy="5080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Reflection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(critical 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thinking)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_________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Summary</a:t>
            </a:r>
          </a:p>
        </p:txBody>
      </p:sp>
      <p:sp>
        <p:nvSpPr>
          <p:cNvPr id="428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